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48"/>
  </p:notesMasterIdLst>
  <p:handoutMasterIdLst>
    <p:handoutMasterId r:id="rId49"/>
  </p:handoutMasterIdLst>
  <p:sldIdLst>
    <p:sldId id="256" r:id="rId2"/>
    <p:sldId id="449" r:id="rId3"/>
    <p:sldId id="530" r:id="rId4"/>
    <p:sldId id="551" r:id="rId5"/>
    <p:sldId id="559" r:id="rId6"/>
    <p:sldId id="470" r:id="rId7"/>
    <p:sldId id="471" r:id="rId8"/>
    <p:sldId id="472" r:id="rId9"/>
    <p:sldId id="473" r:id="rId10"/>
    <p:sldId id="474" r:id="rId11"/>
    <p:sldId id="553" r:id="rId12"/>
    <p:sldId id="554" r:id="rId13"/>
    <p:sldId id="490" r:id="rId14"/>
    <p:sldId id="533" r:id="rId15"/>
    <p:sldId id="503" r:id="rId16"/>
    <p:sldId id="504" r:id="rId17"/>
    <p:sldId id="518" r:id="rId18"/>
    <p:sldId id="549" r:id="rId19"/>
    <p:sldId id="555" r:id="rId20"/>
    <p:sldId id="556" r:id="rId21"/>
    <p:sldId id="557" r:id="rId22"/>
    <p:sldId id="558" r:id="rId23"/>
    <p:sldId id="560" r:id="rId24"/>
    <p:sldId id="516" r:id="rId25"/>
    <p:sldId id="561" r:id="rId26"/>
    <p:sldId id="562" r:id="rId27"/>
    <p:sldId id="515" r:id="rId28"/>
    <p:sldId id="565" r:id="rId29"/>
    <p:sldId id="548" r:id="rId30"/>
    <p:sldId id="547" r:id="rId31"/>
    <p:sldId id="535" r:id="rId32"/>
    <p:sldId id="536" r:id="rId33"/>
    <p:sldId id="563" r:id="rId34"/>
    <p:sldId id="564" r:id="rId35"/>
    <p:sldId id="517" r:id="rId36"/>
    <p:sldId id="550" r:id="rId37"/>
    <p:sldId id="552" r:id="rId38"/>
    <p:sldId id="485" r:id="rId39"/>
    <p:sldId id="566" r:id="rId40"/>
    <p:sldId id="567" r:id="rId41"/>
    <p:sldId id="568" r:id="rId42"/>
    <p:sldId id="569" r:id="rId43"/>
    <p:sldId id="525" r:id="rId44"/>
    <p:sldId id="526" r:id="rId45"/>
    <p:sldId id="527" r:id="rId46"/>
    <p:sldId id="528" r:id="rId47"/>
  </p:sldIdLst>
  <p:sldSz cx="9144000" cy="6858000" type="screen4x3"/>
  <p:notesSz cx="6985000" cy="9283700"/>
  <p:defaultTextStyle>
    <a:defPPr>
      <a:defRPr lang="en-US"/>
    </a:defPPr>
    <a:lvl1pPr algn="l" rtl="0" fontAlgn="base">
      <a:lnSpc>
        <a:spcPct val="80000"/>
      </a:lnSpc>
      <a:spcBef>
        <a:spcPct val="20000"/>
      </a:spcBef>
      <a:spcAft>
        <a:spcPct val="0"/>
      </a:spcAft>
      <a:buClr>
        <a:schemeClr val="hlink"/>
      </a:buClr>
      <a:buSzPct val="80000"/>
      <a:buFont typeface="Wingdings" pitchFamily="2" charset="2"/>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1pPr>
    <a:lvl2pPr marL="457200" algn="l" rtl="0" fontAlgn="base">
      <a:lnSpc>
        <a:spcPct val="80000"/>
      </a:lnSpc>
      <a:spcBef>
        <a:spcPct val="20000"/>
      </a:spcBef>
      <a:spcAft>
        <a:spcPct val="0"/>
      </a:spcAft>
      <a:buClr>
        <a:schemeClr val="hlink"/>
      </a:buClr>
      <a:buSzPct val="80000"/>
      <a:buFont typeface="Wingdings" pitchFamily="2" charset="2"/>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2pPr>
    <a:lvl3pPr marL="914400" algn="l" rtl="0" fontAlgn="base">
      <a:lnSpc>
        <a:spcPct val="80000"/>
      </a:lnSpc>
      <a:spcBef>
        <a:spcPct val="20000"/>
      </a:spcBef>
      <a:spcAft>
        <a:spcPct val="0"/>
      </a:spcAft>
      <a:buClr>
        <a:schemeClr val="hlink"/>
      </a:buClr>
      <a:buSzPct val="80000"/>
      <a:buFont typeface="Wingdings" pitchFamily="2" charset="2"/>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3pPr>
    <a:lvl4pPr marL="1371600" algn="l" rtl="0" fontAlgn="base">
      <a:lnSpc>
        <a:spcPct val="80000"/>
      </a:lnSpc>
      <a:spcBef>
        <a:spcPct val="20000"/>
      </a:spcBef>
      <a:spcAft>
        <a:spcPct val="0"/>
      </a:spcAft>
      <a:buClr>
        <a:schemeClr val="hlink"/>
      </a:buClr>
      <a:buSzPct val="80000"/>
      <a:buFont typeface="Wingdings" pitchFamily="2" charset="2"/>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4pPr>
    <a:lvl5pPr marL="1828800" algn="l" rtl="0" fontAlgn="base">
      <a:lnSpc>
        <a:spcPct val="80000"/>
      </a:lnSpc>
      <a:spcBef>
        <a:spcPct val="20000"/>
      </a:spcBef>
      <a:spcAft>
        <a:spcPct val="0"/>
      </a:spcAft>
      <a:buClr>
        <a:schemeClr val="hlink"/>
      </a:buClr>
      <a:buSzPct val="80000"/>
      <a:buFont typeface="Wingdings" pitchFamily="2" charset="2"/>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329108" initials="" lastIdx="2" clrIdx="0"/>
  <p:cmAuthor id="1" name="wb20673"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25C8"/>
    <a:srgbClr val="FFFF00"/>
    <a:srgbClr val="FFFF66"/>
    <a:srgbClr val="FF6600"/>
    <a:srgbClr val="FFFFCC"/>
    <a:srgbClr val="084976"/>
    <a:srgbClr val="084C7A"/>
    <a:srgbClr val="99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94836" autoAdjust="0"/>
  </p:normalViewPr>
  <p:slideViewPr>
    <p:cSldViewPr>
      <p:cViewPr>
        <p:scale>
          <a:sx n="75" d="100"/>
          <a:sy n="75" d="100"/>
        </p:scale>
        <p:origin x="-822"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172"/>
    </p:cViewPr>
  </p:sorterViewPr>
  <p:notesViewPr>
    <p:cSldViewPr>
      <p:cViewPr>
        <p:scale>
          <a:sx n="150" d="100"/>
          <a:sy n="150" d="100"/>
        </p:scale>
        <p:origin x="-24" y="-72"/>
      </p:cViewPr>
      <p:guideLst>
        <p:guide orient="horz" pos="2924"/>
        <p:guide pos="220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wb359392\Documents\Extras\Probabilities%20Afric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8998725159355107"/>
          <c:y val="9.8379629629629706E-2"/>
          <c:w val="0.7756334208223975"/>
          <c:h val="0.66464238845144363"/>
        </c:manualLayout>
      </c:layout>
      <c:barChart>
        <c:barDir val="bar"/>
        <c:grouping val="clustered"/>
        <c:ser>
          <c:idx val="0"/>
          <c:order val="0"/>
          <c:tx>
            <c:strRef>
              <c:f>Sheet1!$C$2</c:f>
              <c:strCache>
                <c:ptCount val="1"/>
                <c:pt idx="0">
                  <c:v>Rich child</c:v>
                </c:pt>
              </c:strCache>
            </c:strRef>
          </c:tx>
          <c:spPr>
            <a:solidFill>
              <a:srgbClr val="FF0000"/>
            </a:solidFill>
          </c:spPr>
          <c:cat>
            <c:strRef>
              <c:f>Sheet1!$B$3:$B$21</c:f>
              <c:strCache>
                <c:ptCount val="19"/>
                <c:pt idx="0">
                  <c:v>Rwanda</c:v>
                </c:pt>
                <c:pt idx="1">
                  <c:v>Liberia</c:v>
                </c:pt>
                <c:pt idx="2">
                  <c:v>Tanzania</c:v>
                </c:pt>
                <c:pt idx="3">
                  <c:v>Mozambique</c:v>
                </c:pt>
                <c:pt idx="4">
                  <c:v>Uganda</c:v>
                </c:pt>
                <c:pt idx="5">
                  <c:v>Ethiopia</c:v>
                </c:pt>
                <c:pt idx="6">
                  <c:v>Niger</c:v>
                </c:pt>
                <c:pt idx="7">
                  <c:v>Congo Dem Rep.</c:v>
                </c:pt>
                <c:pt idx="8">
                  <c:v>Sierra Leone</c:v>
                </c:pt>
                <c:pt idx="9">
                  <c:v>Zambia</c:v>
                </c:pt>
                <c:pt idx="10">
                  <c:v>Mali</c:v>
                </c:pt>
                <c:pt idx="11">
                  <c:v>Malawi</c:v>
                </c:pt>
                <c:pt idx="12">
                  <c:v>Madagascar</c:v>
                </c:pt>
                <c:pt idx="13">
                  <c:v>Cameroon</c:v>
                </c:pt>
                <c:pt idx="14">
                  <c:v>Kenya</c:v>
                </c:pt>
                <c:pt idx="15">
                  <c:v>Ghana</c:v>
                </c:pt>
                <c:pt idx="16">
                  <c:v>Namibia</c:v>
                </c:pt>
                <c:pt idx="17">
                  <c:v>Zimbabwe</c:v>
                </c:pt>
                <c:pt idx="18">
                  <c:v>Nigeria</c:v>
                </c:pt>
              </c:strCache>
            </c:strRef>
          </c:cat>
          <c:val>
            <c:numRef>
              <c:f>Sheet1!$C$3:$C$21</c:f>
              <c:numCache>
                <c:formatCode>0.000</c:formatCode>
                <c:ptCount val="19"/>
                <c:pt idx="0">
                  <c:v>0.12645809999999999</c:v>
                </c:pt>
                <c:pt idx="1">
                  <c:v>0.19191500000000031</c:v>
                </c:pt>
                <c:pt idx="2">
                  <c:v>0.29580640000000052</c:v>
                </c:pt>
                <c:pt idx="3">
                  <c:v>0.30710060000000039</c:v>
                </c:pt>
                <c:pt idx="4">
                  <c:v>0.35755840000000039</c:v>
                </c:pt>
                <c:pt idx="5">
                  <c:v>0.38836650000000089</c:v>
                </c:pt>
                <c:pt idx="6">
                  <c:v>0.42804700000000001</c:v>
                </c:pt>
                <c:pt idx="7">
                  <c:v>0.43302400000000052</c:v>
                </c:pt>
                <c:pt idx="8">
                  <c:v>0.43886950000000052</c:v>
                </c:pt>
                <c:pt idx="9">
                  <c:v>0.46013150000000003</c:v>
                </c:pt>
                <c:pt idx="10">
                  <c:v>0.48276600000000008</c:v>
                </c:pt>
                <c:pt idx="11">
                  <c:v>0.55185240000000002</c:v>
                </c:pt>
                <c:pt idx="12">
                  <c:v>0.57470279999999996</c:v>
                </c:pt>
                <c:pt idx="13">
                  <c:v>0.57587780000000077</c:v>
                </c:pt>
                <c:pt idx="14">
                  <c:v>0.60813689999999998</c:v>
                </c:pt>
                <c:pt idx="15">
                  <c:v>0.62086839999999999</c:v>
                </c:pt>
                <c:pt idx="16">
                  <c:v>0.63074030000000103</c:v>
                </c:pt>
                <c:pt idx="17">
                  <c:v>0.69047920000000085</c:v>
                </c:pt>
                <c:pt idx="18">
                  <c:v>0.74710739999999998</c:v>
                </c:pt>
              </c:numCache>
            </c:numRef>
          </c:val>
        </c:ser>
        <c:ser>
          <c:idx val="1"/>
          <c:order val="1"/>
          <c:tx>
            <c:strRef>
              <c:f>Sheet1!$D$2</c:f>
              <c:strCache>
                <c:ptCount val="1"/>
                <c:pt idx="0">
                  <c:v>Poor child</c:v>
                </c:pt>
              </c:strCache>
            </c:strRef>
          </c:tx>
          <c:spPr>
            <a:solidFill>
              <a:schemeClr val="accent2">
                <a:lumMod val="60000"/>
                <a:lumOff val="40000"/>
              </a:schemeClr>
            </a:solidFill>
          </c:spPr>
          <c:cat>
            <c:strRef>
              <c:f>Sheet1!$B$3:$B$21</c:f>
              <c:strCache>
                <c:ptCount val="19"/>
                <c:pt idx="0">
                  <c:v>Rwanda</c:v>
                </c:pt>
                <c:pt idx="1">
                  <c:v>Liberia</c:v>
                </c:pt>
                <c:pt idx="2">
                  <c:v>Tanzania</c:v>
                </c:pt>
                <c:pt idx="3">
                  <c:v>Mozambique</c:v>
                </c:pt>
                <c:pt idx="4">
                  <c:v>Uganda</c:v>
                </c:pt>
                <c:pt idx="5">
                  <c:v>Ethiopia</c:v>
                </c:pt>
                <c:pt idx="6">
                  <c:v>Niger</c:v>
                </c:pt>
                <c:pt idx="7">
                  <c:v>Congo Dem Rep.</c:v>
                </c:pt>
                <c:pt idx="8">
                  <c:v>Sierra Leone</c:v>
                </c:pt>
                <c:pt idx="9">
                  <c:v>Zambia</c:v>
                </c:pt>
                <c:pt idx="10">
                  <c:v>Mali</c:v>
                </c:pt>
                <c:pt idx="11">
                  <c:v>Malawi</c:v>
                </c:pt>
                <c:pt idx="12">
                  <c:v>Madagascar</c:v>
                </c:pt>
                <c:pt idx="13">
                  <c:v>Cameroon</c:v>
                </c:pt>
                <c:pt idx="14">
                  <c:v>Kenya</c:v>
                </c:pt>
                <c:pt idx="15">
                  <c:v>Ghana</c:v>
                </c:pt>
                <c:pt idx="16">
                  <c:v>Namibia</c:v>
                </c:pt>
                <c:pt idx="17">
                  <c:v>Zimbabwe</c:v>
                </c:pt>
                <c:pt idx="18">
                  <c:v>Nigeria</c:v>
                </c:pt>
              </c:strCache>
            </c:strRef>
          </c:cat>
          <c:val>
            <c:numRef>
              <c:f>Sheet1!$D$3:$D$21</c:f>
              <c:numCache>
                <c:formatCode>0.000</c:formatCode>
                <c:ptCount val="19"/>
                <c:pt idx="0">
                  <c:v>1.4800000000000048E-9</c:v>
                </c:pt>
                <c:pt idx="1">
                  <c:v>1.3868500000000028E-2</c:v>
                </c:pt>
                <c:pt idx="2">
                  <c:v>1.2030100000000005E-2</c:v>
                </c:pt>
                <c:pt idx="3">
                  <c:v>3.759280000000003E-2</c:v>
                </c:pt>
                <c:pt idx="4">
                  <c:v>5.2250500000000012E-2</c:v>
                </c:pt>
                <c:pt idx="5">
                  <c:v>2.2895300000000059E-2</c:v>
                </c:pt>
                <c:pt idx="6">
                  <c:v>4.6419900000000014E-2</c:v>
                </c:pt>
                <c:pt idx="7">
                  <c:v>9.9659300000000256E-2</c:v>
                </c:pt>
                <c:pt idx="8">
                  <c:v>9.7367600000000026E-2</c:v>
                </c:pt>
                <c:pt idx="9">
                  <c:v>8.05759000000002E-2</c:v>
                </c:pt>
                <c:pt idx="10">
                  <c:v>9.4000900000000151E-2</c:v>
                </c:pt>
                <c:pt idx="11">
                  <c:v>7.9327400000000173E-2</c:v>
                </c:pt>
                <c:pt idx="12">
                  <c:v>1.2840400000000023E-2</c:v>
                </c:pt>
                <c:pt idx="13">
                  <c:v>0.10874270000000018</c:v>
                </c:pt>
                <c:pt idx="14">
                  <c:v>0.13040750000000001</c:v>
                </c:pt>
                <c:pt idx="15">
                  <c:v>0.21749380000000026</c:v>
                </c:pt>
                <c:pt idx="16">
                  <c:v>0.25953680000000001</c:v>
                </c:pt>
                <c:pt idx="17">
                  <c:v>0.38900880000000077</c:v>
                </c:pt>
                <c:pt idx="18">
                  <c:v>0.31865840000000045</c:v>
                </c:pt>
              </c:numCache>
            </c:numRef>
          </c:val>
        </c:ser>
        <c:axId val="72210304"/>
        <c:axId val="68153344"/>
      </c:barChart>
      <c:catAx>
        <c:axId val="72210304"/>
        <c:scaling>
          <c:orientation val="minMax"/>
        </c:scaling>
        <c:axPos val="l"/>
        <c:majorTickMark val="none"/>
        <c:tickLblPos val="nextTo"/>
        <c:crossAx val="68153344"/>
        <c:crosses val="autoZero"/>
        <c:auto val="1"/>
        <c:lblAlgn val="ctr"/>
        <c:lblOffset val="100"/>
      </c:catAx>
      <c:valAx>
        <c:axId val="68153344"/>
        <c:scaling>
          <c:orientation val="minMax"/>
        </c:scaling>
        <c:axPos val="b"/>
        <c:majorGridlines>
          <c:spPr>
            <a:ln>
              <a:solidFill>
                <a:schemeClr val="bg1"/>
              </a:solidFill>
            </a:ln>
          </c:spPr>
        </c:majorGridlines>
        <c:numFmt formatCode="0%" sourceLinked="0"/>
        <c:majorTickMark val="none"/>
        <c:tickLblPos val="nextTo"/>
        <c:crossAx val="72210304"/>
        <c:crosses val="autoZero"/>
        <c:crossBetween val="between"/>
      </c:valAx>
      <c:spPr>
        <a:ln>
          <a:noFill/>
        </a:ln>
      </c:spPr>
    </c:plotArea>
    <c:legend>
      <c:legendPos val="b"/>
      <c:layout>
        <c:manualLayout>
          <c:xMode val="edge"/>
          <c:yMode val="edge"/>
          <c:x val="0.31875806539807627"/>
          <c:y val="0.83255759696704557"/>
          <c:w val="0.36595601542587042"/>
          <c:h val="5.6201737250949922E-2"/>
        </c:manualLayout>
      </c:layout>
    </c:legend>
    <c:plotVisOnly val="1"/>
  </c:chart>
  <c:spPr>
    <a:noFill/>
  </c:spPr>
  <c:txPr>
    <a:bodyPr/>
    <a:lstStyle/>
    <a:p>
      <a:pPr>
        <a:defRPr baseline="0">
          <a:latin typeface="Arial" pitchFamily="34" charset="0"/>
        </a:defRPr>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drawing1.xml><?xml version="1.0" encoding="utf-8"?>
<c:userShapes xmlns:c="http://schemas.openxmlformats.org/drawingml/2006/chart">
  <cdr:relSizeAnchor xmlns:cdr="http://schemas.openxmlformats.org/drawingml/2006/chartDrawing">
    <cdr:from>
      <cdr:x>0.02344</cdr:x>
      <cdr:y>0.88715</cdr:y>
    </cdr:from>
    <cdr:to>
      <cdr:x>0.98958</cdr:x>
      <cdr:y>0.98958</cdr:y>
    </cdr:to>
    <cdr:sp macro="" textlink="">
      <cdr:nvSpPr>
        <cdr:cNvPr id="2" name="TextBox 1"/>
        <cdr:cNvSpPr txBox="1"/>
      </cdr:nvSpPr>
      <cdr:spPr>
        <a:xfrm xmlns:a="http://schemas.openxmlformats.org/drawingml/2006/main">
          <a:off x="171450" y="4867278"/>
          <a:ext cx="7067550" cy="5619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Arial" pitchFamily="34" charset="0"/>
              <a:ea typeface="+mn-ea"/>
              <a:cs typeface="+mn-cs"/>
            </a:rPr>
            <a:t>Note:</a:t>
          </a:r>
          <a:r>
            <a:rPr lang="en-US" sz="1100" baseline="0" dirty="0" smtClean="0">
              <a:solidFill>
                <a:schemeClr val="tx1"/>
              </a:solidFill>
              <a:latin typeface="Arial" pitchFamily="34" charset="0"/>
              <a:ea typeface="+mn-ea"/>
              <a:cs typeface="+mn-cs"/>
            </a:rPr>
            <a:t> </a:t>
          </a:r>
          <a:r>
            <a:rPr lang="en-US" sz="1100" b="1" dirty="0" smtClean="0">
              <a:solidFill>
                <a:schemeClr val="tx1"/>
              </a:solidFill>
              <a:latin typeface="Arial" pitchFamily="34" charset="0"/>
              <a:ea typeface="+mn-ea"/>
              <a:cs typeface="+mn-cs"/>
            </a:rPr>
            <a:t>Rich child</a:t>
          </a:r>
          <a:r>
            <a:rPr lang="en-US" sz="1100" b="1" baseline="0" dirty="0" smtClean="0">
              <a:solidFill>
                <a:schemeClr val="tx1"/>
              </a:solidFill>
              <a:latin typeface="Arial" pitchFamily="34" charset="0"/>
              <a:ea typeface="+mn-ea"/>
              <a:cs typeface="+mn-cs"/>
            </a:rPr>
            <a:t> </a:t>
          </a:r>
          <a:r>
            <a:rPr lang="en-US" sz="1100" baseline="0" dirty="0" smtClean="0">
              <a:solidFill>
                <a:schemeClr val="tx1"/>
              </a:solidFill>
              <a:latin typeface="Arial" pitchFamily="34" charset="0"/>
              <a:ea typeface="+mn-ea"/>
              <a:cs typeface="+mn-cs"/>
            </a:rPr>
            <a:t>is a boy, living in a urban household where the head is a male with 12 years of education, with one additional child in the household and belong to the fifth quintile of wealth. </a:t>
          </a:r>
          <a:r>
            <a:rPr lang="en-US" sz="1100" b="1" dirty="0">
              <a:solidFill>
                <a:schemeClr val="tx1"/>
              </a:solidFill>
              <a:latin typeface="Arial" pitchFamily="34" charset="0"/>
              <a:ea typeface="+mn-ea"/>
              <a:cs typeface="+mn-cs"/>
            </a:rPr>
            <a:t>Poor child</a:t>
          </a:r>
          <a:r>
            <a:rPr lang="en-US" sz="1100" b="1" baseline="0" dirty="0">
              <a:solidFill>
                <a:schemeClr val="tx1"/>
              </a:solidFill>
              <a:latin typeface="Arial" pitchFamily="34" charset="0"/>
              <a:ea typeface="+mn-ea"/>
              <a:cs typeface="+mn-cs"/>
            </a:rPr>
            <a:t> </a:t>
          </a:r>
          <a:r>
            <a:rPr lang="en-US" sz="1100" baseline="0" dirty="0">
              <a:solidFill>
                <a:schemeClr val="tx1"/>
              </a:solidFill>
              <a:latin typeface="Arial" pitchFamily="34" charset="0"/>
              <a:ea typeface="+mn-ea"/>
              <a:cs typeface="+mn-cs"/>
            </a:rPr>
            <a:t>is a boy, living in a rural household where the head is a male with 5 years of education, with four additional children in the household and belong to the first quintile of wealth.</a:t>
          </a:r>
          <a:endParaRPr lang="en-US" sz="1100" dirty="0">
            <a:solidFill>
              <a:schemeClr val="tx1"/>
            </a:solidFill>
            <a:latin typeface="Arial" pitchFamily="34" charset="0"/>
            <a:ea typeface="+mn-ea"/>
            <a:cs typeface="+mn-cs"/>
          </a:endParaRPr>
        </a:p>
        <a:p xmlns:a="http://schemas.openxmlformats.org/drawingml/2006/main">
          <a:endParaRPr lang="en-US" sz="1100" dirty="0">
            <a:solidFill>
              <a:schemeClr val="tx1"/>
            </a:solidFill>
            <a:latin typeface="Garamond"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4" y="1"/>
            <a:ext cx="3026027" cy="462917"/>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defTabSz="930177">
              <a:lnSpc>
                <a:spcPct val="100000"/>
              </a:lnSpc>
              <a:spcBef>
                <a:spcPct val="0"/>
              </a:spcBef>
              <a:buClrTx/>
              <a:buSzTx/>
              <a:buFontTx/>
              <a:buNone/>
              <a:defRPr sz="1200">
                <a:effectLst/>
              </a:defRPr>
            </a:lvl1pPr>
          </a:lstStyle>
          <a:p>
            <a:endParaRPr lang="en-US"/>
          </a:p>
        </p:txBody>
      </p:sp>
      <p:sp>
        <p:nvSpPr>
          <p:cNvPr id="147459" name="Rectangle 3"/>
          <p:cNvSpPr>
            <a:spLocks noGrp="1" noChangeArrowheads="1"/>
          </p:cNvSpPr>
          <p:nvPr>
            <p:ph type="dt" sz="quarter" idx="1"/>
          </p:nvPr>
        </p:nvSpPr>
        <p:spPr bwMode="auto">
          <a:xfrm>
            <a:off x="3957363" y="1"/>
            <a:ext cx="3026027" cy="462917"/>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algn="r" defTabSz="930177">
              <a:lnSpc>
                <a:spcPct val="100000"/>
              </a:lnSpc>
              <a:spcBef>
                <a:spcPct val="0"/>
              </a:spcBef>
              <a:buClrTx/>
              <a:buSzTx/>
              <a:buFontTx/>
              <a:buNone/>
              <a:defRPr sz="1200">
                <a:effectLst/>
              </a:defRPr>
            </a:lvl1pPr>
          </a:lstStyle>
          <a:p>
            <a:endParaRPr lang="en-US"/>
          </a:p>
        </p:txBody>
      </p:sp>
      <p:sp>
        <p:nvSpPr>
          <p:cNvPr id="147460" name="Rectangle 4"/>
          <p:cNvSpPr>
            <a:spLocks noGrp="1" noChangeArrowheads="1"/>
          </p:cNvSpPr>
          <p:nvPr>
            <p:ph type="ftr" sz="quarter" idx="2"/>
          </p:nvPr>
        </p:nvSpPr>
        <p:spPr bwMode="auto">
          <a:xfrm>
            <a:off x="4" y="8817615"/>
            <a:ext cx="3026027" cy="464503"/>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defTabSz="930177">
              <a:lnSpc>
                <a:spcPct val="100000"/>
              </a:lnSpc>
              <a:spcBef>
                <a:spcPct val="0"/>
              </a:spcBef>
              <a:buClrTx/>
              <a:buSzTx/>
              <a:buFontTx/>
              <a:buNone/>
              <a:defRPr sz="1200">
                <a:effectLst/>
              </a:defRPr>
            </a:lvl1pPr>
          </a:lstStyle>
          <a:p>
            <a:endParaRPr lang="en-US"/>
          </a:p>
        </p:txBody>
      </p:sp>
      <p:sp>
        <p:nvSpPr>
          <p:cNvPr id="147461" name="Rectangle 5"/>
          <p:cNvSpPr>
            <a:spLocks noGrp="1" noChangeArrowheads="1"/>
          </p:cNvSpPr>
          <p:nvPr>
            <p:ph type="sldNum" sz="quarter" idx="3"/>
          </p:nvPr>
        </p:nvSpPr>
        <p:spPr bwMode="auto">
          <a:xfrm>
            <a:off x="3957363" y="8817615"/>
            <a:ext cx="3026027" cy="464503"/>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algn="r" defTabSz="930177">
              <a:lnSpc>
                <a:spcPct val="100000"/>
              </a:lnSpc>
              <a:spcBef>
                <a:spcPct val="0"/>
              </a:spcBef>
              <a:buClrTx/>
              <a:buSzTx/>
              <a:buFontTx/>
              <a:buNone/>
              <a:defRPr sz="1200">
                <a:effectLst/>
              </a:defRPr>
            </a:lvl1pPr>
          </a:lstStyle>
          <a:p>
            <a:fld id="{3D41DDC4-9ADD-4336-AE4F-B07123EBC62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4" y="1"/>
            <a:ext cx="3026027" cy="462917"/>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defTabSz="930177">
              <a:lnSpc>
                <a:spcPct val="100000"/>
              </a:lnSpc>
              <a:spcBef>
                <a:spcPct val="0"/>
              </a:spcBef>
              <a:buClrTx/>
              <a:buSzTx/>
              <a:buFontTx/>
              <a:buNone/>
              <a:defRPr sz="1200">
                <a:effectLst/>
              </a:defRPr>
            </a:lvl1pPr>
          </a:lstStyle>
          <a:p>
            <a:endParaRPr lang="en-US"/>
          </a:p>
        </p:txBody>
      </p:sp>
      <p:sp>
        <p:nvSpPr>
          <p:cNvPr id="20483" name="Rectangle 3"/>
          <p:cNvSpPr>
            <a:spLocks noGrp="1" noChangeArrowheads="1"/>
          </p:cNvSpPr>
          <p:nvPr>
            <p:ph type="dt" idx="1"/>
          </p:nvPr>
        </p:nvSpPr>
        <p:spPr bwMode="auto">
          <a:xfrm>
            <a:off x="3957363" y="1"/>
            <a:ext cx="3026027" cy="462917"/>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algn="r" defTabSz="930177">
              <a:lnSpc>
                <a:spcPct val="100000"/>
              </a:lnSpc>
              <a:spcBef>
                <a:spcPct val="0"/>
              </a:spcBef>
              <a:buClrTx/>
              <a:buSzTx/>
              <a:buFontTx/>
              <a:buNone/>
              <a:defRPr sz="1200">
                <a:effectLst/>
              </a:defRPr>
            </a:lvl1pPr>
          </a:lstStyle>
          <a:p>
            <a:endParaRPr lang="en-US"/>
          </a:p>
        </p:txBody>
      </p:sp>
      <p:sp>
        <p:nvSpPr>
          <p:cNvPr id="20484"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99308" y="4410395"/>
            <a:ext cx="5586389" cy="4175763"/>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4" y="8817615"/>
            <a:ext cx="3026027" cy="464503"/>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defTabSz="930177">
              <a:lnSpc>
                <a:spcPct val="100000"/>
              </a:lnSpc>
              <a:spcBef>
                <a:spcPct val="0"/>
              </a:spcBef>
              <a:buClrTx/>
              <a:buSzTx/>
              <a:buFontTx/>
              <a:buNone/>
              <a:defRPr sz="1200">
                <a:effectLst/>
              </a:defRPr>
            </a:lvl1pPr>
          </a:lstStyle>
          <a:p>
            <a:endParaRPr lang="en-US"/>
          </a:p>
        </p:txBody>
      </p:sp>
      <p:sp>
        <p:nvSpPr>
          <p:cNvPr id="20487" name="Rectangle 7"/>
          <p:cNvSpPr>
            <a:spLocks noGrp="1" noChangeArrowheads="1"/>
          </p:cNvSpPr>
          <p:nvPr>
            <p:ph type="sldNum" sz="quarter" idx="5"/>
          </p:nvPr>
        </p:nvSpPr>
        <p:spPr bwMode="auto">
          <a:xfrm>
            <a:off x="3957363" y="8817615"/>
            <a:ext cx="3026027" cy="464503"/>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algn="r" defTabSz="930177">
              <a:lnSpc>
                <a:spcPct val="100000"/>
              </a:lnSpc>
              <a:spcBef>
                <a:spcPct val="0"/>
              </a:spcBef>
              <a:buClrTx/>
              <a:buSzTx/>
              <a:buFontTx/>
              <a:buNone/>
              <a:defRPr sz="1200">
                <a:effectLst/>
              </a:defRPr>
            </a:lvl1pPr>
          </a:lstStyle>
          <a:p>
            <a:fld id="{751CAE35-0F90-4B22-A163-2D4ED2538BC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9D8A7-15B5-4055-A1BC-4331063ADBB6}" type="slidenum">
              <a:rPr lang="en-US"/>
              <a:pPr/>
              <a:t>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s-ES_tradnl" dirty="0" smtClean="0"/>
              <a:t>Cambiar titulo</a:t>
            </a:r>
            <a:endParaRPr lang="es-ES_trad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AA0DA-DCA8-431C-833F-80E3B1D15131}" type="slidenum">
              <a:rPr lang="en-US"/>
              <a:pPr/>
              <a:t>5</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r>
              <a:rPr lang="en-US"/>
              <a:t>Source: Conducted by the Inter-university Consortium for Political and Social Research, based at the University of Michigan, 1999- 2000; cited in Inglehart and others, 2004.</a:t>
            </a:r>
          </a:p>
          <a:p>
            <a:r>
              <a:rPr lang="en-US"/>
              <a:t>Is all inequality objectionable?  Worldwide, there is less agreement on this issue than one might expect. Consider, for instance, the heterogeneous responses to a question included in the World Value Survey, which asked representative samples of people in 69 countries about their views on the importance of income redistribution versus individual effort (Figure 1.3). The median response was six, roughly in the middle of the spectrum. More striking was the fact that the two most popular replies were at the two extremes: some 20 percent of the global sample felt very strongly that incomes should be made more equal, while approximately the same number felt equally strongly that larger inequalities were needed, as an incentive to individual effort. These differences of views may arise simply from differences in social preferences against inequality. But there is an alternative explanation: that the sources of inequality matter. It can be argued, for instance, that economic inequality is neither all bad, nor all good. Whether we judge inequality to be unfair may well depend on why some people are richer than others.</a:t>
            </a:r>
          </a:p>
          <a:p>
            <a:r>
              <a:rPr lang="en-US"/>
              <a:t>[This chart of World Value Survey is in the Informe Regional, pg. 24.]</a:t>
            </a:r>
          </a:p>
          <a:p>
            <a:endParaRPr lang="en-US"/>
          </a:p>
          <a:p>
            <a:endParaRPr lang="en-US"/>
          </a:p>
          <a:p>
            <a:r>
              <a:rPr lang="en-US"/>
              <a:t>Explicar mejor lo que es 1 y 10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5B434-1E09-4512-A7E9-C720470C1A5A}" type="slidenum">
              <a:rPr lang="en-US"/>
              <a:pPr/>
              <a:t>11</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pPr>
              <a:buFontTx/>
              <a:buChar char="•"/>
            </a:pPr>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3ABF940-DC29-4CF6-AA50-5DD8B0110DD8}"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s-ES_tradnl"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89A35-F690-4B74-B9A2-01642377E0E4}" type="slidenum">
              <a:rPr lang="en-US"/>
              <a:pPr/>
              <a:t>16</a:t>
            </a:fld>
            <a:endParaRPr lang="en-US"/>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66952F-30EE-4987-A59F-8D150A7578C6}" type="slidenum">
              <a:rPr lang="en-US"/>
              <a:pPr/>
              <a:t>34</a:t>
            </a:fld>
            <a:endParaRPr lang="en-US"/>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pPr marL="228600" indent="-228600"/>
            <a:r>
              <a:rPr lang="es-ES_tradnl"/>
              <a:t>THE GOOD (CHILE)</a:t>
            </a:r>
          </a:p>
          <a:p>
            <a:pPr marL="228600" indent="-228600"/>
            <a:r>
              <a:rPr lang="es-ES_tradnl"/>
              <a:t>THE BAD (HONDURAS)</a:t>
            </a:r>
          </a:p>
          <a:p>
            <a:pPr marL="228600" indent="-228600"/>
            <a:r>
              <a:rPr lang="es-ES_tradnl"/>
              <a:t>THE V (VENEZ)</a:t>
            </a:r>
          </a:p>
          <a:p>
            <a:pPr marL="228600" indent="-228600"/>
            <a:r>
              <a:rPr lang="es-ES_tradnl"/>
              <a:t>THE INVERTED V (PERU)</a:t>
            </a:r>
          </a:p>
          <a:p>
            <a:pPr marL="228600" indent="-228600"/>
            <a:r>
              <a:rPr lang="es-ES_tradnl"/>
              <a:t>AND INVERTED V AT LOW LEVELS (GUATE)</a:t>
            </a:r>
          </a:p>
          <a:p>
            <a:pPr marL="228600" indent="-228600"/>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C9536F5-6BDD-4F07-AADB-F4BF24C088EA}" type="slidenum">
              <a:rPr lang="en-US"/>
              <a:pPr/>
              <a:t>43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2386" name="Group 2"/>
          <p:cNvGrpSpPr>
            <a:grpSpLocks/>
          </p:cNvGrpSpPr>
          <p:nvPr/>
        </p:nvGrpSpPr>
        <p:grpSpPr bwMode="auto">
          <a:xfrm>
            <a:off x="3175" y="4267200"/>
            <a:ext cx="9140825" cy="2590800"/>
            <a:chOff x="2" y="2688"/>
            <a:chExt cx="5758" cy="1632"/>
          </a:xfrm>
        </p:grpSpPr>
        <p:sp>
          <p:nvSpPr>
            <p:cNvPr id="272387"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272388" name="Group 4"/>
            <p:cNvGrpSpPr>
              <a:grpSpLocks/>
            </p:cNvGrpSpPr>
            <p:nvPr userDrawn="1"/>
          </p:nvGrpSpPr>
          <p:grpSpPr bwMode="auto">
            <a:xfrm>
              <a:off x="3528" y="3715"/>
              <a:ext cx="792" cy="521"/>
              <a:chOff x="3527" y="3715"/>
              <a:chExt cx="792" cy="521"/>
            </a:xfrm>
          </p:grpSpPr>
          <p:sp>
            <p:nvSpPr>
              <p:cNvPr id="272389"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272390"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272391"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2392"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272393"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2394"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272395"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272396"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2397"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272398"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272399"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272400" name="Group 16"/>
            <p:cNvGrpSpPr>
              <a:grpSpLocks/>
            </p:cNvGrpSpPr>
            <p:nvPr userDrawn="1"/>
          </p:nvGrpSpPr>
          <p:grpSpPr bwMode="auto">
            <a:xfrm>
              <a:off x="1776" y="3631"/>
              <a:ext cx="1626" cy="683"/>
              <a:chOff x="1776" y="3631"/>
              <a:chExt cx="1626" cy="683"/>
            </a:xfrm>
          </p:grpSpPr>
          <p:sp>
            <p:nvSpPr>
              <p:cNvPr id="272401"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272402"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272403"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272404"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72405"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72406"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72407"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272408"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27240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27241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27241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27241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27241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27241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27241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241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241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241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272419" name="Group 35"/>
            <p:cNvGrpSpPr>
              <a:grpSpLocks/>
            </p:cNvGrpSpPr>
            <p:nvPr userDrawn="1"/>
          </p:nvGrpSpPr>
          <p:grpSpPr bwMode="auto">
            <a:xfrm>
              <a:off x="4128" y="3360"/>
              <a:ext cx="1351" cy="821"/>
              <a:chOff x="4128" y="3360"/>
              <a:chExt cx="1351" cy="821"/>
            </a:xfrm>
          </p:grpSpPr>
          <p:sp>
            <p:nvSpPr>
              <p:cNvPr id="272420"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2421"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2422"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272423"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2424"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2425"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2426"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2427"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272428"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272429"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2430"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243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27243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27243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243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7243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243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272437" name="Group 53"/>
            <p:cNvGrpSpPr>
              <a:grpSpLocks/>
            </p:cNvGrpSpPr>
            <p:nvPr userDrawn="1"/>
          </p:nvGrpSpPr>
          <p:grpSpPr bwMode="auto">
            <a:xfrm>
              <a:off x="5280" y="3024"/>
              <a:ext cx="425" cy="258"/>
              <a:chOff x="5280" y="3024"/>
              <a:chExt cx="425" cy="258"/>
            </a:xfrm>
          </p:grpSpPr>
          <p:sp>
            <p:nvSpPr>
              <p:cNvPr id="272438"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2439"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2440"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2441"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2442"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72443"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72444"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272445" name="Group 61"/>
              <p:cNvGrpSpPr>
                <a:grpSpLocks/>
              </p:cNvGrpSpPr>
              <p:nvPr/>
            </p:nvGrpSpPr>
            <p:grpSpPr bwMode="auto">
              <a:xfrm>
                <a:off x="5381" y="3085"/>
                <a:ext cx="227" cy="132"/>
                <a:chOff x="5381" y="3085"/>
                <a:chExt cx="227" cy="132"/>
              </a:xfrm>
            </p:grpSpPr>
            <p:sp>
              <p:nvSpPr>
                <p:cNvPr id="27244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7244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27244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7244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27245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7245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72452"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272453"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72454" name="Rectangle 70"/>
          <p:cNvSpPr>
            <a:spLocks noGrp="1" noChangeArrowheads="1"/>
          </p:cNvSpPr>
          <p:nvPr>
            <p:ph type="sldNum" sz="quarter" idx="4"/>
          </p:nvPr>
        </p:nvSpPr>
        <p:spPr>
          <a:xfrm>
            <a:off x="6553200" y="6248400"/>
            <a:ext cx="2133600" cy="457200"/>
          </a:xfrm>
        </p:spPr>
        <p:txBody>
          <a:bodyPr/>
          <a:lstStyle>
            <a:lvl1pPr>
              <a:defRPr/>
            </a:lvl1pPr>
          </a:lstStyle>
          <a:p>
            <a:fld id="{F32B7D04-6A99-4D65-9AB1-721500B26C76}"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F8B120-D443-4543-816D-81140FD5132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6C1465-89B6-4C01-BB51-F6B94803103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219BBF19-AB75-42AD-9335-A10BBA28CD5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8607E696-5C89-4A92-9AFE-80569214F2D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93A5896-1FB2-404C-9E8F-6B3440C284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C0275D-2428-476B-99E8-9E72D66F85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50ECD8-2E63-42A4-8A6C-02E884A74D1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9A1A29-3DB2-408A-82DA-005224EB6C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71B3E6-7A78-4C5C-B7CC-5BC34FD7CB2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56C571-6F7D-421D-84E8-8A1D6C83C32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9030E70-71E1-4207-9D85-F4CC736C194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B6E65A-2AB7-447C-8783-D8F482B9515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8D6DF7-F468-44B3-A74E-2049DCE037D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271363" name="Group 3"/>
          <p:cNvGrpSpPr>
            <a:grpSpLocks/>
          </p:cNvGrpSpPr>
          <p:nvPr/>
        </p:nvGrpSpPr>
        <p:grpSpPr bwMode="auto">
          <a:xfrm>
            <a:off x="3175" y="4267200"/>
            <a:ext cx="9140825" cy="2590800"/>
            <a:chOff x="2" y="2688"/>
            <a:chExt cx="5758" cy="1632"/>
          </a:xfrm>
        </p:grpSpPr>
        <p:sp>
          <p:nvSpPr>
            <p:cNvPr id="27136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271365" name="Group 5"/>
            <p:cNvGrpSpPr>
              <a:grpSpLocks/>
            </p:cNvGrpSpPr>
            <p:nvPr userDrawn="1"/>
          </p:nvGrpSpPr>
          <p:grpSpPr bwMode="auto">
            <a:xfrm>
              <a:off x="3528" y="3715"/>
              <a:ext cx="792" cy="521"/>
              <a:chOff x="3527" y="3715"/>
              <a:chExt cx="792" cy="521"/>
            </a:xfrm>
          </p:grpSpPr>
          <p:sp>
            <p:nvSpPr>
              <p:cNvPr id="27136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27136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27136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136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27137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137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27137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27137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137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27137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27137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271377" name="Group 17"/>
            <p:cNvGrpSpPr>
              <a:grpSpLocks/>
            </p:cNvGrpSpPr>
            <p:nvPr userDrawn="1"/>
          </p:nvGrpSpPr>
          <p:grpSpPr bwMode="auto">
            <a:xfrm>
              <a:off x="1776" y="3631"/>
              <a:ext cx="1626" cy="683"/>
              <a:chOff x="1776" y="3631"/>
              <a:chExt cx="1626" cy="683"/>
            </a:xfrm>
          </p:grpSpPr>
          <p:sp>
            <p:nvSpPr>
              <p:cNvPr id="27137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27137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27138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27138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7138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7138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7138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27138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27138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27138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27138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27138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27139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27139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27139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139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139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7139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271396" name="Group 36"/>
            <p:cNvGrpSpPr>
              <a:grpSpLocks/>
            </p:cNvGrpSpPr>
            <p:nvPr userDrawn="1"/>
          </p:nvGrpSpPr>
          <p:grpSpPr bwMode="auto">
            <a:xfrm>
              <a:off x="4128" y="3360"/>
              <a:ext cx="1351" cy="821"/>
              <a:chOff x="4128" y="3360"/>
              <a:chExt cx="1351" cy="821"/>
            </a:xfrm>
          </p:grpSpPr>
          <p:sp>
            <p:nvSpPr>
              <p:cNvPr id="27139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139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139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27140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140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140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140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7140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27140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27140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140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7140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27140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27141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141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7141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7141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271414" name="Group 54"/>
            <p:cNvGrpSpPr>
              <a:grpSpLocks/>
            </p:cNvGrpSpPr>
            <p:nvPr userDrawn="1"/>
          </p:nvGrpSpPr>
          <p:grpSpPr bwMode="auto">
            <a:xfrm>
              <a:off x="5280" y="3024"/>
              <a:ext cx="425" cy="258"/>
              <a:chOff x="5280" y="3024"/>
              <a:chExt cx="425" cy="258"/>
            </a:xfrm>
          </p:grpSpPr>
          <p:sp>
            <p:nvSpPr>
              <p:cNvPr id="27141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141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141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141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141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7142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7142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271422" name="Group 62"/>
              <p:cNvGrpSpPr>
                <a:grpSpLocks/>
              </p:cNvGrpSpPr>
              <p:nvPr/>
            </p:nvGrpSpPr>
            <p:grpSpPr bwMode="auto">
              <a:xfrm>
                <a:off x="5381" y="3085"/>
                <a:ext cx="227" cy="132"/>
                <a:chOff x="5381" y="3085"/>
                <a:chExt cx="227" cy="132"/>
              </a:xfrm>
            </p:grpSpPr>
            <p:sp>
              <p:nvSpPr>
                <p:cNvPr id="27142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7142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27142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7142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27142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dirty="0" smtClean="0"/>
              <a:t>Click to edit Master title style</a:t>
            </a:r>
          </a:p>
        </p:txBody>
      </p:sp>
      <p:sp>
        <p:nvSpPr>
          <p:cNvPr id="27142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142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400">
                <a:effectLst>
                  <a:outerShdw blurRad="38100" dist="38100" dir="2700000" algn="tl">
                    <a:srgbClr val="000000"/>
                  </a:outerShdw>
                </a:effectLst>
              </a:defRPr>
            </a:lvl1pPr>
          </a:lstStyle>
          <a:p>
            <a:endParaRPr lang="en-US"/>
          </a:p>
        </p:txBody>
      </p:sp>
      <p:sp>
        <p:nvSpPr>
          <p:cNvPr id="27143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effectLst>
                  <a:outerShdw blurRad="38100" dist="38100" dir="2700000" algn="tl">
                    <a:srgbClr val="000000"/>
                  </a:outerShdw>
                </a:effectLst>
              </a:defRPr>
            </a:lvl1pPr>
          </a:lstStyle>
          <a:p>
            <a:endParaRPr lang="en-US"/>
          </a:p>
        </p:txBody>
      </p:sp>
      <p:sp>
        <p:nvSpPr>
          <p:cNvPr id="27143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effectLst>
                  <a:outerShdw blurRad="38100" dist="38100" dir="2700000" algn="tl">
                    <a:srgbClr val="000000"/>
                  </a:outerShdw>
                </a:effectLst>
              </a:defRPr>
            </a:lvl1pPr>
          </a:lstStyle>
          <a:p>
            <a:fld id="{E8EDE58F-3161-4AC8-BBD0-CF4AF7126C0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timing>
    <p:tnLst>
      <p:par>
        <p:cTn id="1" dur="indefinite" restart="never" nodeType="tmRoot"/>
      </p:par>
    </p:tnLst>
  </p:timing>
  <p:txStyles>
    <p:titleStyle>
      <a:lvl1pPr algn="ctr" rtl="0" fontAlgn="base">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28600"/>
            <a:ext cx="8686800" cy="2286000"/>
          </a:xfrm>
          <a:noFill/>
          <a:ln/>
        </p:spPr>
        <p:txBody>
          <a:bodyPr/>
          <a:lstStyle/>
          <a:p>
            <a:r>
              <a:rPr lang="en-US" sz="3600" b="1" dirty="0" smtClean="0">
                <a:solidFill>
                  <a:schemeClr val="tx1"/>
                </a:solidFill>
              </a:rPr>
              <a:t>Giving all children a chance</a:t>
            </a:r>
            <a:br>
              <a:rPr lang="en-US" sz="3600" b="1" dirty="0" smtClean="0">
                <a:solidFill>
                  <a:schemeClr val="tx1"/>
                </a:solidFill>
              </a:rPr>
            </a:br>
            <a:endParaRPr lang="en-US" sz="2000" b="1" dirty="0">
              <a:solidFill>
                <a:schemeClr val="tx1"/>
              </a:solidFill>
            </a:endParaRPr>
          </a:p>
        </p:txBody>
      </p:sp>
      <p:sp>
        <p:nvSpPr>
          <p:cNvPr id="2056" name="Rectangle 8"/>
          <p:cNvSpPr>
            <a:spLocks noChangeArrowheads="1"/>
          </p:cNvSpPr>
          <p:nvPr/>
        </p:nvSpPr>
        <p:spPr bwMode="auto">
          <a:xfrm>
            <a:off x="5257800" y="6096000"/>
            <a:ext cx="3581400" cy="762000"/>
          </a:xfrm>
          <a:prstGeom prst="rect">
            <a:avLst/>
          </a:prstGeom>
          <a:noFill/>
          <a:ln w="9525">
            <a:noFill/>
            <a:miter lim="800000"/>
            <a:headEnd/>
            <a:tailEnd/>
          </a:ln>
          <a:effectLst/>
        </p:spPr>
        <p:txBody>
          <a:bodyPr/>
          <a:lstStyle/>
          <a:p>
            <a:pPr algn="r">
              <a:lnSpc>
                <a:spcPct val="100000"/>
              </a:lnSpc>
              <a:spcBef>
                <a:spcPct val="0"/>
              </a:spcBef>
            </a:pPr>
            <a:r>
              <a:rPr lang="en-US" sz="1800" b="1" dirty="0" smtClean="0">
                <a:effectLst>
                  <a:outerShdw blurRad="38100" dist="38100" dir="2700000" algn="tl">
                    <a:srgbClr val="000000"/>
                  </a:outerShdw>
                </a:effectLst>
              </a:rPr>
              <a:t>George Washington University</a:t>
            </a:r>
          </a:p>
          <a:p>
            <a:pPr algn="r">
              <a:lnSpc>
                <a:spcPct val="100000"/>
              </a:lnSpc>
              <a:spcBef>
                <a:spcPct val="0"/>
              </a:spcBef>
            </a:pPr>
            <a:r>
              <a:rPr lang="en-US" sz="1800" b="1" dirty="0" smtClean="0">
                <a:effectLst>
                  <a:outerShdw blurRad="38100" dist="38100" dir="2700000" algn="tl">
                    <a:srgbClr val="000000"/>
                  </a:outerShdw>
                </a:effectLst>
              </a:rPr>
              <a:t>April </a:t>
            </a:r>
            <a:r>
              <a:rPr lang="en-US" sz="1800" b="1" dirty="0" smtClean="0">
                <a:effectLst>
                  <a:outerShdw blurRad="38100" dist="38100" dir="2700000" algn="tl">
                    <a:srgbClr val="000000"/>
                  </a:outerShdw>
                </a:effectLst>
              </a:rPr>
              <a:t>2011</a:t>
            </a:r>
            <a:endParaRPr lang="en-US" sz="1800" b="1" dirty="0">
              <a:effectLst>
                <a:outerShdw blurRad="38100" dist="38100" dir="2700000" algn="tl">
                  <a:srgbClr val="000000"/>
                </a:outerShdw>
              </a:effectLst>
            </a:endParaRPr>
          </a:p>
        </p:txBody>
      </p:sp>
      <p:sp>
        <p:nvSpPr>
          <p:cNvPr id="2057" name="Rectangle 9"/>
          <p:cNvSpPr>
            <a:spLocks noChangeArrowheads="1"/>
          </p:cNvSpPr>
          <p:nvPr/>
        </p:nvSpPr>
        <p:spPr bwMode="auto">
          <a:xfrm>
            <a:off x="1143000" y="3048000"/>
            <a:ext cx="6934200" cy="2362200"/>
          </a:xfrm>
          <a:prstGeom prst="rect">
            <a:avLst/>
          </a:prstGeom>
          <a:noFill/>
          <a:ln w="9525">
            <a:noFill/>
            <a:miter lim="800000"/>
            <a:headEnd/>
            <a:tailEnd/>
          </a:ln>
          <a:effectLst/>
        </p:spPr>
        <p:txBody>
          <a:bodyPr/>
          <a:lstStyle/>
          <a:p>
            <a:pPr algn="ctr"/>
            <a:r>
              <a:rPr lang="en-US" sz="2400" b="1" dirty="0">
                <a:effectLst>
                  <a:outerShdw blurRad="38100" dist="38100" dir="2700000" algn="tl">
                    <a:srgbClr val="000000"/>
                  </a:outerShdw>
                </a:effectLst>
              </a:rPr>
              <a:t>Jaime Saavedra</a:t>
            </a:r>
            <a:r>
              <a:rPr lang="en-US" b="1" dirty="0">
                <a:effectLst>
                  <a:outerShdw blurRad="38100" dist="38100" dir="2700000" algn="tl">
                    <a:srgbClr val="000000"/>
                  </a:outerShdw>
                </a:effectLst>
              </a:rPr>
              <a:t> </a:t>
            </a:r>
          </a:p>
          <a:p>
            <a:pPr algn="ctr"/>
            <a:r>
              <a:rPr lang="en-US" sz="1600" b="1" dirty="0">
                <a:effectLst>
                  <a:outerShdw blurRad="38100" dist="38100" dir="2700000" algn="tl">
                    <a:srgbClr val="000000"/>
                  </a:outerShdw>
                </a:effectLst>
              </a:rPr>
              <a:t>Poverty Reduction </a:t>
            </a:r>
            <a:r>
              <a:rPr lang="en-US" sz="1600" b="1" dirty="0" smtClean="0">
                <a:effectLst>
                  <a:outerShdw blurRad="38100" dist="38100" dir="2700000" algn="tl">
                    <a:srgbClr val="000000"/>
                  </a:outerShdw>
                </a:effectLst>
              </a:rPr>
              <a:t>and Equity</a:t>
            </a:r>
            <a:endParaRPr lang="en-US" sz="1600" b="1" dirty="0">
              <a:effectLst>
                <a:outerShdw blurRad="38100" dist="38100" dir="2700000" algn="tl">
                  <a:srgbClr val="000000"/>
                </a:outerShdw>
              </a:effectLst>
            </a:endParaRPr>
          </a:p>
          <a:p>
            <a:pPr algn="ctr"/>
            <a:endParaRPr lang="en-US" sz="800" b="1" dirty="0">
              <a:effectLst>
                <a:outerShdw blurRad="38100" dist="38100" dir="2700000" algn="tl">
                  <a:srgbClr val="000000"/>
                </a:outerShdw>
              </a:effectLst>
            </a:endParaRPr>
          </a:p>
          <a:p>
            <a:pPr algn="ctr"/>
            <a:endParaRPr lang="en-US" sz="800" b="1" dirty="0">
              <a:effectLst>
                <a:outerShdw blurRad="38100" dist="38100" dir="2700000" algn="tl">
                  <a:srgbClr val="000000"/>
                </a:outerShdw>
              </a:effectLst>
            </a:endParaRPr>
          </a:p>
          <a:p>
            <a:pPr algn="ctr"/>
            <a:endParaRPr lang="en-US" sz="1400" b="1" dirty="0">
              <a:effectLst>
                <a:outerShdw blurRad="38100" dist="38100" dir="2700000" algn="tl">
                  <a:srgbClr val="000000"/>
                </a:outerShdw>
              </a:effectLst>
            </a:endParaRPr>
          </a:p>
          <a:p>
            <a:pPr algn="ctr"/>
            <a:endParaRPr lang="en-US" sz="1400" b="1" dirty="0">
              <a:effectLst>
                <a:outerShdw blurRad="38100" dist="38100" dir="2700000" algn="tl">
                  <a:srgbClr val="000000"/>
                </a:outerShdw>
              </a:effectLst>
            </a:endParaRPr>
          </a:p>
          <a:p>
            <a:pPr algn="ctr"/>
            <a:endParaRPr lang="en-US" sz="1400" b="1" dirty="0">
              <a:effectLst>
                <a:outerShdw blurRad="38100" dist="38100" dir="2700000" algn="tl">
                  <a:srgbClr val="000000"/>
                </a:outerShdw>
              </a:effectLst>
            </a:endParaRPr>
          </a:p>
          <a:p>
            <a:pPr algn="ctr"/>
            <a:endParaRPr lang="en-US" sz="1800" b="1" dirty="0">
              <a:effectLst>
                <a:outerShdw blurRad="38100" dist="38100" dir="2700000" algn="tl">
                  <a:srgbClr val="000000"/>
                </a:outerShdw>
              </a:effectLst>
            </a:endParaRPr>
          </a:p>
          <a:p>
            <a:pPr algn="ctr"/>
            <a:r>
              <a:rPr lang="en-US" sz="1800" b="1" dirty="0" smtClean="0">
                <a:effectLst>
                  <a:outerShdw blurRad="38100" dist="38100" dir="2700000" algn="tl">
                    <a:srgbClr val="000000"/>
                  </a:outerShdw>
                </a:effectLst>
              </a:rPr>
              <a:t>THE WORLD BANK </a:t>
            </a:r>
          </a:p>
          <a:p>
            <a:pPr algn="ctr"/>
            <a:r>
              <a:rPr lang="en-US" sz="2400" b="1" dirty="0" smtClean="0">
                <a:effectLst>
                  <a:outerShdw blurRad="38100" dist="38100" dir="2700000" algn="tl">
                    <a:srgbClr val="000000"/>
                  </a:outerShdw>
                </a:effectLst>
              </a:rPr>
              <a:t> </a:t>
            </a:r>
            <a:endParaRPr lang="es-ES_tradnl" sz="2400" b="1" dirty="0">
              <a:effectLst>
                <a:outerShdw blurRad="38100" dist="38100" dir="2700000" algn="tl">
                  <a:srgbClr val="000000"/>
                </a:outerShdw>
              </a:effectLst>
            </a:endParaRPr>
          </a:p>
        </p:txBody>
      </p:sp>
      <p:pic>
        <p:nvPicPr>
          <p:cNvPr id="2059" name="Picture 11"/>
          <p:cNvPicPr>
            <a:picLocks noChangeAspect="1" noChangeArrowheads="1"/>
          </p:cNvPicPr>
          <p:nvPr/>
        </p:nvPicPr>
        <p:blipFill>
          <a:blip r:embed="rId3" cstate="print"/>
          <a:srcRect/>
          <a:stretch>
            <a:fillRect/>
          </a:stretch>
        </p:blipFill>
        <p:spPr bwMode="auto">
          <a:xfrm>
            <a:off x="4267200" y="4038600"/>
            <a:ext cx="762000" cy="762000"/>
          </a:xfrm>
          <a:prstGeom prst="rect">
            <a:avLst/>
          </a:prstGeom>
          <a:blipFill dpi="0" rotWithShape="0">
            <a:blip cstate="print"/>
            <a:srcRect/>
            <a:stretch>
              <a:fillRect/>
            </a:stretch>
          </a:blipFill>
          <a:ln w="9525">
            <a:noFill/>
            <a:miter lim="800000"/>
            <a:headEnd/>
            <a:tailEnd/>
          </a:ln>
        </p:spPr>
      </p:pic>
      <p:pic>
        <p:nvPicPr>
          <p:cNvPr id="8" name="Picture 2"/>
          <p:cNvPicPr>
            <a:picLocks noChangeAspect="1" noChangeArrowheads="1"/>
          </p:cNvPicPr>
          <p:nvPr/>
        </p:nvPicPr>
        <p:blipFill>
          <a:blip r:embed="rId4" cstate="print"/>
          <a:srcRect/>
          <a:stretch>
            <a:fillRect/>
          </a:stretch>
        </p:blipFill>
        <p:spPr bwMode="auto">
          <a:xfrm>
            <a:off x="0" y="5334001"/>
            <a:ext cx="2777924"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143000" y="1371600"/>
            <a:ext cx="6869845" cy="4572000"/>
          </a:xfrm>
          <a:prstGeom prst="rect">
            <a:avLst/>
          </a:prstGeom>
          <a:noFill/>
          <a:ln w="9525">
            <a:noFill/>
            <a:miter lim="800000"/>
            <a:headEnd/>
            <a:tailEnd/>
          </a:ln>
          <a:effectLst/>
        </p:spPr>
      </p:pic>
      <p:sp>
        <p:nvSpPr>
          <p:cNvPr id="3" name="TextBox 2"/>
          <p:cNvSpPr txBox="1"/>
          <p:nvPr/>
        </p:nvSpPr>
        <p:spPr>
          <a:xfrm>
            <a:off x="1143000" y="5943600"/>
            <a:ext cx="6858000" cy="701731"/>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latin typeface="Perpetua" pitchFamily="18" charset="0"/>
              </a:rPr>
              <a:t>But little or no convergence between the richest and poorest – in fact widening of rich-poor gap for India and Nigeria</a:t>
            </a:r>
            <a:endParaRPr lang="en-US" sz="2400" dirty="0">
              <a:effectLst>
                <a:outerShdw blurRad="38100" dist="38100" dir="2700000" algn="tl">
                  <a:srgbClr val="000000">
                    <a:alpha val="43137"/>
                  </a:srgbClr>
                </a:outerShdw>
              </a:effectLst>
              <a:latin typeface="Perpetua" pitchFamily="18" charset="0"/>
            </a:endParaRPr>
          </a:p>
        </p:txBody>
      </p:sp>
      <p:sp>
        <p:nvSpPr>
          <p:cNvPr id="4" name="Title 1"/>
          <p:cNvSpPr txBox="1">
            <a:spLocks/>
          </p:cNvSpPr>
          <p:nvPr/>
        </p:nvSpPr>
        <p:spPr>
          <a:xfrm>
            <a:off x="990600" y="304800"/>
            <a:ext cx="7239000" cy="865187"/>
          </a:xfrm>
          <a:prstGeom prst="rect">
            <a:avLst/>
          </a:prstGeom>
        </p:spPr>
        <p:txBody>
          <a:bodyPr vert="horz" lIns="91440" tIns="45720" rIns="91440" bIns="45720" rtlCol="0" anchor="ctr">
            <a:noAutofit/>
          </a:bodyPr>
          <a:lstStyle/>
          <a:p>
            <a:pPr marL="514350" indent="-514350">
              <a:lnSpc>
                <a:spcPct val="100000"/>
              </a:lnSpc>
            </a:pPr>
            <a:r>
              <a:rPr lang="en-US" sz="2800" dirty="0" smtClean="0">
                <a:solidFill>
                  <a:srgbClr val="FFFF00"/>
                </a:solidFill>
                <a:latin typeface="+mj-lt"/>
              </a:rPr>
              <a:t>And  again large, persistent  and in some cases increasing gaps</a:t>
            </a:r>
          </a:p>
        </p:txBody>
      </p:sp>
      <p:sp>
        <p:nvSpPr>
          <p:cNvPr id="5" name="TextBox 4"/>
          <p:cNvSpPr txBox="1"/>
          <p:nvPr/>
        </p:nvSpPr>
        <p:spPr>
          <a:xfrm>
            <a:off x="8001000" y="5486400"/>
            <a:ext cx="1143000" cy="447815"/>
          </a:xfrm>
          <a:prstGeom prst="rect">
            <a:avLst/>
          </a:prstGeom>
          <a:noFill/>
        </p:spPr>
        <p:txBody>
          <a:bodyPr wrap="square" rtlCol="0">
            <a:spAutoFit/>
          </a:bodyPr>
          <a:lstStyle/>
          <a:p>
            <a:r>
              <a:rPr lang="en-US" sz="1400" dirty="0" smtClean="0">
                <a:latin typeface="Perpetua" pitchFamily="18" charset="0"/>
              </a:rPr>
              <a:t>Source: DHS, </a:t>
            </a:r>
            <a:r>
              <a:rPr lang="en-US" sz="1400" dirty="0" err="1" smtClean="0">
                <a:latin typeface="Perpetua" pitchFamily="18" charset="0"/>
              </a:rPr>
              <a:t>STATcompiler</a:t>
            </a:r>
            <a:endParaRPr lang="en-US" sz="1400" dirty="0">
              <a:latin typeface="Perpet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4492" name="Picture 908"/>
          <p:cNvPicPr>
            <a:picLocks noChangeAspect="1" noChangeArrowheads="1"/>
          </p:cNvPicPr>
          <p:nvPr/>
        </p:nvPicPr>
        <p:blipFill>
          <a:blip r:embed="rId3" cstate="print"/>
          <a:srcRect/>
          <a:stretch>
            <a:fillRect/>
          </a:stretch>
        </p:blipFill>
        <p:spPr bwMode="auto">
          <a:xfrm>
            <a:off x="254000" y="784225"/>
            <a:ext cx="8496300" cy="5718175"/>
          </a:xfrm>
          <a:prstGeom prst="rect">
            <a:avLst/>
          </a:prstGeom>
          <a:noFill/>
          <a:ln w="9525" algn="ctr">
            <a:noFill/>
            <a:miter lim="800000"/>
            <a:headEnd/>
            <a:tailEnd/>
          </a:ln>
          <a:effectLst/>
        </p:spPr>
      </p:pic>
      <p:sp>
        <p:nvSpPr>
          <p:cNvPr id="323589" name="Rectangle 5"/>
          <p:cNvSpPr>
            <a:spLocks noChangeArrowheads="1"/>
          </p:cNvSpPr>
          <p:nvPr/>
        </p:nvSpPr>
        <p:spPr bwMode="auto">
          <a:xfrm>
            <a:off x="0" y="152400"/>
            <a:ext cx="8991600" cy="1143000"/>
          </a:xfrm>
          <a:prstGeom prst="rect">
            <a:avLst/>
          </a:prstGeom>
          <a:solidFill>
            <a:schemeClr val="bg1"/>
          </a:solidFill>
          <a:ln w="9525">
            <a:noFill/>
            <a:miter lim="800000"/>
            <a:headEnd/>
            <a:tailEnd/>
          </a:ln>
          <a:effectLst/>
        </p:spPr>
        <p:txBody>
          <a:bodyPr anchor="ctr" anchorCtr="1"/>
          <a:lstStyle/>
          <a:p>
            <a:pPr>
              <a:lnSpc>
                <a:spcPct val="100000"/>
              </a:lnSpc>
              <a:spcBef>
                <a:spcPct val="0"/>
              </a:spcBef>
              <a:buClrTx/>
              <a:buSzTx/>
              <a:buFontTx/>
              <a:buNone/>
            </a:pPr>
            <a:r>
              <a:rPr lang="es-ES" sz="2800">
                <a:effectLst>
                  <a:outerShdw blurRad="38100" dist="38100" dir="2700000" algn="tl">
                    <a:srgbClr val="000000"/>
                  </a:outerShdw>
                </a:effectLst>
              </a:rPr>
              <a:t>Two Latin American children: </a:t>
            </a:r>
            <a:br>
              <a:rPr lang="es-ES" sz="2800">
                <a:effectLst>
                  <a:outerShdw blurRad="38100" dist="38100" dir="2700000" algn="tl">
                    <a:srgbClr val="000000"/>
                  </a:outerShdw>
                </a:effectLst>
              </a:rPr>
            </a:br>
            <a:r>
              <a:rPr lang="es-ES" sz="2800">
                <a:effectLst>
                  <a:outerShdw blurRad="38100" dist="38100" dir="2700000" algn="tl">
                    <a:srgbClr val="000000"/>
                  </a:outerShdw>
                </a:effectLst>
              </a:rPr>
              <a:t>Probability of completing 6th grade on time</a:t>
            </a:r>
          </a:p>
        </p:txBody>
      </p:sp>
      <p:sp>
        <p:nvSpPr>
          <p:cNvPr id="324490" name="Line 906"/>
          <p:cNvSpPr>
            <a:spLocks noChangeShapeType="1"/>
          </p:cNvSpPr>
          <p:nvPr/>
        </p:nvSpPr>
        <p:spPr bwMode="auto">
          <a:xfrm>
            <a:off x="1574800" y="1600200"/>
            <a:ext cx="0" cy="4343400"/>
          </a:xfrm>
          <a:prstGeom prst="line">
            <a:avLst/>
          </a:prstGeom>
          <a:noFill/>
          <a:ln w="6350">
            <a:solidFill>
              <a:srgbClr val="000000"/>
            </a:solidFill>
            <a:round/>
            <a:headEnd/>
            <a:tailEnd/>
          </a:ln>
          <a:effectLst/>
        </p:spPr>
        <p:txBody>
          <a:bodyPr/>
          <a:lstStyle/>
          <a:p>
            <a:endParaRPr lang="en-US"/>
          </a:p>
        </p:txBody>
      </p:sp>
      <p:sp>
        <p:nvSpPr>
          <p:cNvPr id="324493" name="Text Box 909"/>
          <p:cNvSpPr txBox="1">
            <a:spLocks noChangeArrowheads="1"/>
          </p:cNvSpPr>
          <p:nvPr/>
        </p:nvSpPr>
        <p:spPr bwMode="auto">
          <a:xfrm>
            <a:off x="1981200" y="2057400"/>
            <a:ext cx="2286000" cy="990600"/>
          </a:xfrm>
          <a:prstGeom prst="rect">
            <a:avLst/>
          </a:prstGeom>
          <a:solidFill>
            <a:srgbClr val="FFFFCC"/>
          </a:solidFill>
          <a:ln w="9525">
            <a:solidFill>
              <a:srgbClr val="0000FF"/>
            </a:solidFill>
            <a:miter lim="800000"/>
            <a:headEnd/>
            <a:tailEnd/>
          </a:ln>
        </p:spPr>
        <p:txBody>
          <a:bodyPr/>
          <a:lstStyle/>
          <a:p>
            <a:pPr>
              <a:lnSpc>
                <a:spcPct val="100000"/>
              </a:lnSpc>
              <a:spcBef>
                <a:spcPct val="0"/>
              </a:spcBef>
              <a:buClrTx/>
              <a:buSzTx/>
              <a:buFontTx/>
              <a:buNone/>
            </a:pPr>
            <a:r>
              <a:rPr lang="es-ES" sz="1200">
                <a:solidFill>
                  <a:srgbClr val="000000"/>
                </a:solidFill>
                <a:effectLst/>
              </a:rPr>
              <a:t>Child with 4 siblings in single-parent rural household, household head without formal education and per capita income of 1 US$ (PPP)</a:t>
            </a:r>
          </a:p>
        </p:txBody>
      </p:sp>
      <p:sp>
        <p:nvSpPr>
          <p:cNvPr id="2050" name="Rectangle 2"/>
          <p:cNvSpPr>
            <a:spLocks noChangeArrowheads="1"/>
          </p:cNvSpPr>
          <p:nvPr/>
        </p:nvSpPr>
        <p:spPr bwMode="auto">
          <a:xfrm>
            <a:off x="4114800" y="4267200"/>
            <a:ext cx="2438400" cy="990600"/>
          </a:xfrm>
          <a:prstGeom prst="rect">
            <a:avLst/>
          </a:prstGeom>
          <a:solidFill>
            <a:srgbClr val="FFFFCC"/>
          </a:solidFill>
          <a:ln w="9525">
            <a:solidFill>
              <a:srgbClr val="FF0000"/>
            </a:solidFill>
            <a:miter lim="800000"/>
            <a:headEnd/>
            <a:tailEnd/>
          </a:ln>
        </p:spPr>
        <p:txBody>
          <a:bodyPr lIns="36576" tIns="22860" rIns="36576" bIns="22860" anchor="ctr"/>
          <a:lstStyle/>
          <a:p>
            <a:pPr>
              <a:lnSpc>
                <a:spcPct val="100000"/>
              </a:lnSpc>
              <a:spcBef>
                <a:spcPct val="0"/>
              </a:spcBef>
              <a:buClrTx/>
              <a:buSzTx/>
              <a:buFontTx/>
              <a:buNone/>
            </a:pPr>
            <a:r>
              <a:rPr lang="es-ES" sz="1200">
                <a:solidFill>
                  <a:srgbClr val="000000"/>
                </a:solidFill>
                <a:effectLst/>
              </a:rPr>
              <a:t>Child with 1 sibling, in urban two-parent household, household head with secondary education and per capita income of 25 US$ (PPP)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228600" y="1066800"/>
          <a:ext cx="89916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5"/>
          <p:cNvSpPr>
            <a:spLocks noChangeArrowheads="1"/>
          </p:cNvSpPr>
          <p:nvPr/>
        </p:nvSpPr>
        <p:spPr bwMode="auto">
          <a:xfrm>
            <a:off x="152400" y="0"/>
            <a:ext cx="8991600" cy="1143000"/>
          </a:xfrm>
          <a:prstGeom prst="rect">
            <a:avLst/>
          </a:prstGeom>
          <a:solidFill>
            <a:schemeClr val="bg1"/>
          </a:solidFill>
          <a:ln w="9525">
            <a:noFill/>
            <a:miter lim="800000"/>
            <a:headEnd/>
            <a:tailEnd/>
          </a:ln>
          <a:effectLst/>
        </p:spPr>
        <p:txBody>
          <a:bodyPr anchor="ctr" anchorCtr="1"/>
          <a:lstStyle/>
          <a:p>
            <a:pPr>
              <a:lnSpc>
                <a:spcPct val="100000"/>
              </a:lnSpc>
              <a:spcBef>
                <a:spcPct val="0"/>
              </a:spcBef>
              <a:buClrTx/>
              <a:buSzTx/>
              <a:buFontTx/>
              <a:buNone/>
            </a:pPr>
            <a:r>
              <a:rPr lang="es-ES" sz="2800" dirty="0" err="1">
                <a:effectLst>
                  <a:outerShdw blurRad="38100" dist="38100" dir="2700000" algn="tl">
                    <a:srgbClr val="000000"/>
                  </a:outerShdw>
                </a:effectLst>
              </a:rPr>
              <a:t>Two</a:t>
            </a:r>
            <a:r>
              <a:rPr lang="es-ES" sz="2800" dirty="0">
                <a:effectLst>
                  <a:outerShdw blurRad="38100" dist="38100" dir="2700000" algn="tl">
                    <a:srgbClr val="000000"/>
                  </a:outerShdw>
                </a:effectLst>
              </a:rPr>
              <a:t> </a:t>
            </a:r>
            <a:r>
              <a:rPr lang="es-ES" sz="2800" dirty="0" err="1" smtClean="0">
                <a:effectLst>
                  <a:outerShdw blurRad="38100" dist="38100" dir="2700000" algn="tl">
                    <a:srgbClr val="000000"/>
                  </a:outerShdw>
                </a:effectLst>
              </a:rPr>
              <a:t>African</a:t>
            </a:r>
            <a:r>
              <a:rPr lang="es-ES" sz="2800" dirty="0" smtClean="0">
                <a:effectLst>
                  <a:outerShdw blurRad="38100" dist="38100" dir="2700000" algn="tl">
                    <a:srgbClr val="000000"/>
                  </a:outerShdw>
                </a:effectLst>
              </a:rPr>
              <a:t> </a:t>
            </a:r>
            <a:r>
              <a:rPr lang="es-ES" sz="2800" dirty="0" err="1">
                <a:effectLst>
                  <a:outerShdw blurRad="38100" dist="38100" dir="2700000" algn="tl">
                    <a:srgbClr val="000000"/>
                  </a:outerShdw>
                </a:effectLst>
              </a:rPr>
              <a:t>children</a:t>
            </a:r>
            <a:r>
              <a:rPr lang="es-ES" sz="2800" dirty="0">
                <a:effectLst>
                  <a:outerShdw blurRad="38100" dist="38100" dir="2700000" algn="tl">
                    <a:srgbClr val="000000"/>
                  </a:outerShdw>
                </a:effectLst>
              </a:rPr>
              <a:t>: </a:t>
            </a:r>
            <a:br>
              <a:rPr lang="es-ES" sz="2800" dirty="0">
                <a:effectLst>
                  <a:outerShdw blurRad="38100" dist="38100" dir="2700000" algn="tl">
                    <a:srgbClr val="000000"/>
                  </a:outerShdw>
                </a:effectLst>
              </a:rPr>
            </a:br>
            <a:r>
              <a:rPr lang="es-ES" sz="2800" dirty="0" err="1">
                <a:effectLst>
                  <a:outerShdw blurRad="38100" dist="38100" dir="2700000" algn="tl">
                    <a:srgbClr val="000000"/>
                  </a:outerShdw>
                </a:effectLst>
              </a:rPr>
              <a:t>Probability</a:t>
            </a:r>
            <a:r>
              <a:rPr lang="es-ES" sz="2800" dirty="0">
                <a:effectLst>
                  <a:outerShdw blurRad="38100" dist="38100" dir="2700000" algn="tl">
                    <a:srgbClr val="000000"/>
                  </a:outerShdw>
                </a:effectLst>
              </a:rPr>
              <a:t> of </a:t>
            </a:r>
            <a:r>
              <a:rPr lang="es-ES" sz="2800" dirty="0" err="1">
                <a:effectLst>
                  <a:outerShdw blurRad="38100" dist="38100" dir="2700000" algn="tl">
                    <a:srgbClr val="000000"/>
                  </a:outerShdw>
                </a:effectLst>
              </a:rPr>
              <a:t>completing</a:t>
            </a:r>
            <a:r>
              <a:rPr lang="es-ES" sz="2800" dirty="0">
                <a:effectLst>
                  <a:outerShdw blurRad="38100" dist="38100" dir="2700000" algn="tl">
                    <a:srgbClr val="000000"/>
                  </a:outerShdw>
                </a:effectLst>
              </a:rPr>
              <a:t> 6th grade </a:t>
            </a:r>
            <a:r>
              <a:rPr lang="es-ES" sz="2800" dirty="0" err="1">
                <a:effectLst>
                  <a:outerShdw blurRad="38100" dist="38100" dir="2700000" algn="tl">
                    <a:srgbClr val="000000"/>
                  </a:outerShdw>
                </a:effectLst>
              </a:rPr>
              <a:t>on</a:t>
            </a:r>
            <a:r>
              <a:rPr lang="es-ES" sz="2800" dirty="0">
                <a:effectLst>
                  <a:outerShdw blurRad="38100" dist="38100" dir="2700000" algn="tl">
                    <a:srgbClr val="000000"/>
                  </a:outerShdw>
                </a:effectLst>
              </a:rPr>
              <a:t> time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228600"/>
            <a:ext cx="8991600" cy="632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r>
              <a:rPr lang="en-US" sz="2800" dirty="0" smtClean="0">
                <a:solidFill>
                  <a:srgbClr val="FFFF00"/>
                </a:solidFill>
                <a:latin typeface="Garamond" pitchFamily="18" charset="0"/>
                <a:sym typeface="Wingdings" pitchFamily="2" charset="2"/>
              </a:rPr>
              <a:t>“</a:t>
            </a:r>
            <a:r>
              <a:rPr lang="en-US" sz="2800" dirty="0" smtClean="0">
                <a:solidFill>
                  <a:srgbClr val="FFFF00"/>
                </a:solidFill>
                <a:sym typeface="Wingdings" pitchFamily="2" charset="2"/>
              </a:rPr>
              <a:t> 4 out of 10 children less than 5 years do not have access to clean water”</a:t>
            </a:r>
          </a:p>
          <a:p>
            <a:pPr lvl="1"/>
            <a:endParaRPr lang="en-US" sz="2800" dirty="0" smtClean="0">
              <a:sym typeface="Wingdings" pitchFamily="2" charset="2"/>
            </a:endParaRPr>
          </a:p>
          <a:p>
            <a:pPr lvl="1"/>
            <a:r>
              <a:rPr lang="en-US" sz="2800" dirty="0" smtClean="0">
                <a:sym typeface="Wingdings" pitchFamily="2" charset="2"/>
              </a:rPr>
              <a:t> </a:t>
            </a:r>
            <a:r>
              <a:rPr lang="en-US" sz="2400" dirty="0" smtClean="0">
                <a:sym typeface="Wingdings" pitchFamily="2" charset="2"/>
              </a:rPr>
              <a:t>Problem 1: </a:t>
            </a:r>
            <a:r>
              <a:rPr lang="en-US" sz="2400" b="1" u="sng" dirty="0" smtClean="0">
                <a:sym typeface="Wingdings" pitchFamily="2" charset="2"/>
              </a:rPr>
              <a:t>access/coverage</a:t>
            </a:r>
          </a:p>
          <a:p>
            <a:pPr lvl="1"/>
            <a:endParaRPr lang="en-US" sz="2400" dirty="0" smtClean="0">
              <a:sym typeface="Wingdings" pitchFamily="2" charset="2"/>
            </a:endParaRPr>
          </a:p>
          <a:p>
            <a:pPr lvl="1"/>
            <a:endParaRPr lang="en-US" sz="2400" dirty="0" smtClean="0">
              <a:sym typeface="Wingdings" pitchFamily="2" charset="2"/>
            </a:endParaRPr>
          </a:p>
          <a:p>
            <a:pPr lvl="1"/>
            <a:r>
              <a:rPr lang="en-US" sz="2400" dirty="0" smtClean="0">
                <a:sym typeface="Wingdings" pitchFamily="2" charset="2"/>
              </a:rPr>
              <a:t>But there there is a second problem </a:t>
            </a:r>
          </a:p>
          <a:p>
            <a:pPr lvl="1"/>
            <a:r>
              <a:rPr lang="en-US" sz="2400" dirty="0" smtClean="0">
                <a:sym typeface="Wingdings" pitchFamily="2" charset="2"/>
              </a:rPr>
              <a:t>here</a:t>
            </a:r>
          </a:p>
          <a:p>
            <a:pPr lvl="1"/>
            <a:endParaRPr lang="en-US" sz="2400" b="1" dirty="0" smtClean="0">
              <a:sym typeface="Wingdings" pitchFamily="2" charset="2"/>
            </a:endParaRPr>
          </a:p>
          <a:p>
            <a:pPr lvl="1"/>
            <a:r>
              <a:rPr lang="en-US" sz="2800" dirty="0" smtClean="0">
                <a:solidFill>
                  <a:srgbClr val="FFFF00"/>
                </a:solidFill>
                <a:sym typeface="Wingdings" pitchFamily="2" charset="2"/>
              </a:rPr>
              <a:t>“Those 4 children  are indigenous</a:t>
            </a:r>
          </a:p>
          <a:p>
            <a:pPr lvl="1"/>
            <a:endParaRPr lang="en-US" sz="2400" dirty="0" smtClean="0">
              <a:solidFill>
                <a:srgbClr val="FFFF00"/>
              </a:solidFill>
              <a:sym typeface="Wingdings" pitchFamily="2" charset="2"/>
            </a:endParaRPr>
          </a:p>
          <a:p>
            <a:pPr lvl="1"/>
            <a:r>
              <a:rPr lang="en-US" sz="2400" dirty="0" smtClean="0">
                <a:sym typeface="Wingdings" pitchFamily="2" charset="2"/>
              </a:rPr>
              <a:t>Problem 2 :  circumstances affect children's chances. </a:t>
            </a:r>
            <a:r>
              <a:rPr lang="en-US" sz="2400" b="1" u="sng" dirty="0" smtClean="0">
                <a:sym typeface="Wingdings" pitchFamily="2" charset="2"/>
              </a:rPr>
              <a:t>distribution</a:t>
            </a:r>
            <a:endParaRPr lang="en-US" sz="2800" b="1" u="sng" dirty="0" smtClean="0">
              <a:sym typeface="Wingdings" pitchFamily="2" charset="2"/>
            </a:endParaRPr>
          </a:p>
        </p:txBody>
      </p:sp>
      <p:pic>
        <p:nvPicPr>
          <p:cNvPr id="4" name="Picture 3" descr="279316F110777FB16146271557E4D.jpg"/>
          <p:cNvPicPr>
            <a:picLocks noChangeAspect="1"/>
          </p:cNvPicPr>
          <p:nvPr/>
        </p:nvPicPr>
        <p:blipFill>
          <a:blip r:embed="rId4" cstate="print"/>
          <a:stretch>
            <a:fillRect/>
          </a:stretch>
        </p:blipFill>
        <p:spPr>
          <a:xfrm>
            <a:off x="5791200" y="1905000"/>
            <a:ext cx="3124200" cy="2085403"/>
          </a:xfrm>
          <a:prstGeom prst="rect">
            <a:avLst/>
          </a:prstGeom>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linds(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linds(horizontal)">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blinds(horizontal)">
                                      <p:cBhvr>
                                        <p:cTn id="32" dur="500"/>
                                        <p:tgtEl>
                                          <p:spTgt spid="8">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Effect transition="in" filter="blinds(horizontal)">
                                      <p:cBhvr>
                                        <p:cTn id="37"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62000" y="1752600"/>
            <a:ext cx="7924800" cy="3276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_tradnl" sz="36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j-ea"/>
                <a:cs typeface="+mj-cs"/>
              </a:rPr>
              <a:t>The</a:t>
            </a:r>
            <a:r>
              <a:rPr kumimoji="0" lang="es-ES_tradnl" sz="36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 </a:t>
            </a:r>
            <a:r>
              <a:rPr kumimoji="0" lang="es-ES_tradnl" sz="36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j-ea"/>
                <a:cs typeface="+mj-cs"/>
              </a:rPr>
              <a:t>equality</a:t>
            </a:r>
            <a:r>
              <a:rPr kumimoji="0" lang="es-ES_tradnl" sz="36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 of </a:t>
            </a:r>
            <a:r>
              <a:rPr kumimoji="0" lang="es-ES_tradnl" sz="36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j-ea"/>
                <a:cs typeface="+mj-cs"/>
              </a:rPr>
              <a:t>opportunity</a:t>
            </a:r>
            <a:r>
              <a:rPr kumimoji="0" lang="es-ES_tradnl" sz="36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 </a:t>
            </a:r>
            <a:r>
              <a:rPr kumimoji="0" lang="es-ES_tradnl" sz="36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j-ea"/>
                <a:cs typeface="+mj-cs"/>
              </a:rPr>
              <a:t>principle</a:t>
            </a:r>
            <a:r>
              <a:rPr kumimoji="0" lang="es-ES_tradnl" sz="36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 </a:t>
            </a:r>
            <a:br>
              <a:rPr kumimoji="0" lang="es-ES_tradnl" sz="36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br>
            <a:r>
              <a:rPr kumimoji="0" lang="es-ES_tradnl" sz="3200" b="0" i="0" u="none" strike="noStrike" kern="0" cap="none" spc="0" normalizeH="0" baseline="0" noProof="0" dirty="0" smtClean="0">
                <a:ln>
                  <a:noFill/>
                </a:ln>
                <a:effectLst>
                  <a:outerShdw blurRad="38100" dist="38100" dir="2700000" algn="tl">
                    <a:srgbClr val="000000"/>
                  </a:outerShdw>
                </a:effectLst>
                <a:uLnTx/>
                <a:uFillTx/>
                <a:latin typeface="+mj-lt"/>
                <a:ea typeface="+mj-ea"/>
                <a:cs typeface="+mj-cs"/>
              </a:rPr>
              <a:t/>
            </a:r>
            <a:br>
              <a:rPr kumimoji="0" lang="es-ES_tradnl" sz="3200" b="0" i="0" u="none" strike="noStrike" kern="0" cap="none" spc="0" normalizeH="0" baseline="0" noProof="0" dirty="0" smtClean="0">
                <a:ln>
                  <a:noFill/>
                </a:ln>
                <a:effectLst>
                  <a:outerShdw blurRad="38100" dist="38100" dir="2700000" algn="tl">
                    <a:srgbClr val="000000"/>
                  </a:outerShdw>
                </a:effectLst>
                <a:uLnTx/>
                <a:uFillTx/>
                <a:latin typeface="+mj-lt"/>
                <a:ea typeface="+mj-ea"/>
                <a:cs typeface="+mj-cs"/>
              </a:rPr>
            </a:br>
            <a:r>
              <a:rPr kumimoji="0" lang="es-ES_tradnl" sz="3200" b="0" i="0" u="none" strike="noStrike" kern="0" cap="none" spc="0" normalizeH="0" baseline="0" noProof="0" dirty="0" err="1" smtClean="0">
                <a:ln>
                  <a:noFill/>
                </a:ln>
                <a:effectLst>
                  <a:outerShdw blurRad="38100" dist="38100" dir="2700000" algn="tl">
                    <a:srgbClr val="000000"/>
                  </a:outerShdw>
                </a:effectLst>
                <a:uLnTx/>
                <a:uFillTx/>
                <a:latin typeface="+mj-lt"/>
                <a:ea typeface="+mj-ea"/>
                <a:cs typeface="+mj-cs"/>
              </a:rPr>
              <a:t>Circumstances</a:t>
            </a:r>
            <a:r>
              <a:rPr lang="es-ES_tradnl" kern="0" dirty="0" smtClean="0">
                <a:effectLst>
                  <a:outerShdw blurRad="38100" dist="38100" dir="2700000" algn="tl">
                    <a:srgbClr val="000000"/>
                  </a:outerShdw>
                </a:effectLst>
                <a:latin typeface="+mj-lt"/>
                <a:ea typeface="+mj-ea"/>
                <a:cs typeface="+mj-cs"/>
              </a:rPr>
              <a:t> </a:t>
            </a:r>
            <a:r>
              <a:rPr lang="es-ES_tradnl" kern="0" dirty="0" err="1" smtClean="0">
                <a:effectLst>
                  <a:outerShdw blurRad="38100" dist="38100" dir="2700000" algn="tl">
                    <a:srgbClr val="000000"/>
                  </a:outerShdw>
                </a:effectLst>
                <a:latin typeface="+mj-lt"/>
                <a:ea typeface="+mj-ea"/>
                <a:cs typeface="+mj-cs"/>
              </a:rPr>
              <a:t>exogenous</a:t>
            </a:r>
            <a:r>
              <a:rPr lang="es-ES_tradnl" kern="0" dirty="0" smtClean="0">
                <a:effectLst>
                  <a:outerShdw blurRad="38100" dist="38100" dir="2700000" algn="tl">
                    <a:srgbClr val="000000"/>
                  </a:outerShdw>
                </a:effectLst>
                <a:latin typeface="+mj-lt"/>
                <a:ea typeface="+mj-ea"/>
                <a:cs typeface="+mj-cs"/>
              </a:rPr>
              <a:t> </a:t>
            </a:r>
            <a:r>
              <a:rPr lang="es-ES_tradnl" kern="0" dirty="0" err="1" smtClean="0">
                <a:effectLst>
                  <a:outerShdw blurRad="38100" dist="38100" dir="2700000" algn="tl">
                    <a:srgbClr val="000000"/>
                  </a:outerShdw>
                </a:effectLst>
                <a:latin typeface="+mj-lt"/>
                <a:ea typeface="+mj-ea"/>
                <a:cs typeface="+mj-cs"/>
              </a:rPr>
              <a:t>to</a:t>
            </a:r>
            <a:r>
              <a:rPr lang="es-ES_tradnl" kern="0" dirty="0" smtClean="0">
                <a:effectLst>
                  <a:outerShdw blurRad="38100" dist="38100" dir="2700000" algn="tl">
                    <a:srgbClr val="000000"/>
                  </a:outerShdw>
                </a:effectLst>
                <a:latin typeface="+mj-lt"/>
                <a:ea typeface="+mj-ea"/>
                <a:cs typeface="+mj-cs"/>
              </a:rPr>
              <a:t> </a:t>
            </a:r>
            <a:r>
              <a:rPr lang="es-ES_tradnl" kern="0" dirty="0" err="1" smtClean="0">
                <a:effectLst>
                  <a:outerShdw blurRad="38100" dist="38100" dir="2700000" algn="tl">
                    <a:srgbClr val="000000"/>
                  </a:outerShdw>
                </a:effectLst>
                <a:latin typeface="+mj-lt"/>
                <a:ea typeface="+mj-ea"/>
                <a:cs typeface="+mj-cs"/>
              </a:rPr>
              <a:t>the</a:t>
            </a:r>
            <a:r>
              <a:rPr lang="es-ES_tradnl" kern="0" dirty="0" smtClean="0">
                <a:effectLst>
                  <a:outerShdw blurRad="38100" dist="38100" dir="2700000" algn="tl">
                    <a:srgbClr val="000000"/>
                  </a:outerShdw>
                </a:effectLst>
                <a:latin typeface="+mj-lt"/>
                <a:ea typeface="+mj-ea"/>
                <a:cs typeface="+mj-cs"/>
              </a:rPr>
              <a:t> individual, </a:t>
            </a:r>
            <a:r>
              <a:rPr lang="es-ES_tradnl" kern="0" dirty="0" err="1" smtClean="0">
                <a:effectLst>
                  <a:outerShdw blurRad="38100" dist="38100" dir="2700000" algn="tl">
                    <a:srgbClr val="000000"/>
                  </a:outerShdw>
                </a:effectLst>
                <a:latin typeface="+mj-lt"/>
                <a:ea typeface="+mj-ea"/>
                <a:cs typeface="+mj-cs"/>
              </a:rPr>
              <a:t>like</a:t>
            </a:r>
            <a:r>
              <a:rPr lang="es-ES_tradnl" kern="0" dirty="0" smtClean="0">
                <a:effectLst>
                  <a:outerShdw blurRad="38100" dist="38100" dir="2700000" algn="tl">
                    <a:srgbClr val="000000"/>
                  </a:outerShdw>
                </a:effectLst>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birth</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place,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gender</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ethnicity</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income</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and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education</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of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parents</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should</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not</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determine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the</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persons</a:t>
            </a:r>
            <a:r>
              <a:rPr kumimoji="0" lang="es-ES_tradn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es-ES_tradnl" sz="32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j-lt"/>
                <a:ea typeface="+mj-ea"/>
                <a:cs typeface="+mj-cs"/>
              </a:rPr>
              <a:t>wellbeing</a:t>
            </a: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r>
              <a:rPr lang="en-US" sz="3200" dirty="0" smtClean="0">
                <a:effectLst>
                  <a:outerShdw blurRad="38100" dist="38100" dir="2700000" algn="tl">
                    <a:srgbClr val="000000">
                      <a:alpha val="43137"/>
                    </a:srgbClr>
                  </a:outerShdw>
                </a:effectLst>
              </a:rPr>
              <a:t>Human Opportunity Index</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371600"/>
            <a:ext cx="8458200" cy="5105400"/>
          </a:xfrm>
        </p:spPr>
        <p:txBody>
          <a:bodyPr>
            <a:noAutofit/>
          </a:bodyPr>
          <a:lstStyle/>
          <a:p>
            <a:pPr>
              <a:lnSpc>
                <a:spcPct val="90000"/>
              </a:lnSpc>
            </a:pPr>
            <a:r>
              <a:rPr lang="en-US" sz="2400" dirty="0" smtClean="0">
                <a:ea typeface="Verdana" pitchFamily="34" charset="0"/>
                <a:cs typeface="Verdana" pitchFamily="34" charset="0"/>
              </a:rPr>
              <a:t>Inequality -sensitive coverage rate that incorporates:</a:t>
            </a:r>
          </a:p>
          <a:p>
            <a:pPr marL="914400" lvl="1" indent="-457200" algn="just">
              <a:lnSpc>
                <a:spcPct val="90000"/>
              </a:lnSpc>
              <a:spcBef>
                <a:spcPct val="50000"/>
              </a:spcBef>
              <a:buNone/>
            </a:pPr>
            <a:r>
              <a:rPr lang="en-US" sz="2400" dirty="0" smtClean="0">
                <a:ea typeface="Verdana" pitchFamily="34" charset="0"/>
                <a:cs typeface="Verdana" pitchFamily="34" charset="0"/>
              </a:rPr>
              <a:t>a) The average coverage of a good or service, which society accepts </a:t>
            </a:r>
            <a:r>
              <a:rPr lang="en-US" sz="2400" dirty="0" smtClean="0"/>
              <a:t>should be universal</a:t>
            </a:r>
          </a:p>
          <a:p>
            <a:pPr marL="914400" lvl="1" indent="-457200" algn="just">
              <a:lnSpc>
                <a:spcPct val="90000"/>
              </a:lnSpc>
              <a:spcBef>
                <a:spcPts val="600"/>
              </a:spcBef>
              <a:buNone/>
            </a:pPr>
            <a:r>
              <a:rPr lang="en-US" sz="2400" dirty="0" smtClean="0">
                <a:ea typeface="Verdana" pitchFamily="34" charset="0"/>
                <a:cs typeface="Verdana" pitchFamily="34" charset="0"/>
              </a:rPr>
              <a:t>b) If it is allocated according to an equality of opportunity principle </a:t>
            </a:r>
          </a:p>
          <a:p>
            <a:pPr marL="635000" lvl="1" indent="-177800" algn="just">
              <a:lnSpc>
                <a:spcPct val="90000"/>
              </a:lnSpc>
              <a:spcBef>
                <a:spcPts val="600"/>
              </a:spcBef>
              <a:buNone/>
            </a:pPr>
            <a:r>
              <a:rPr lang="en-US" sz="2000" dirty="0" smtClean="0">
                <a:ea typeface="Verdana" pitchFamily="34" charset="0"/>
                <a:cs typeface="Verdana" pitchFamily="34" charset="0"/>
              </a:rPr>
              <a:t>	</a:t>
            </a:r>
            <a:endParaRPr lang="en-US" sz="2000" dirty="0" smtClean="0"/>
          </a:p>
          <a:p>
            <a:pPr marL="360680" indent="-177800" algn="just">
              <a:lnSpc>
                <a:spcPct val="90000"/>
              </a:lnSpc>
              <a:spcBef>
                <a:spcPct val="50000"/>
              </a:spcBef>
            </a:pPr>
            <a:r>
              <a:rPr lang="en-US" sz="2400" dirty="0" smtClean="0">
                <a:ea typeface="Verdana" pitchFamily="34" charset="0"/>
                <a:cs typeface="Verdana" pitchFamily="34" charset="0"/>
              </a:rPr>
              <a:t> Coverage/access rate of a discounted by a penalty for inequality of opportunities</a:t>
            </a:r>
            <a:endParaRPr lang="en-US" sz="2400" dirty="0" smtClean="0"/>
          </a:p>
        </p:txBody>
      </p:sp>
      <p:sp>
        <p:nvSpPr>
          <p:cNvPr id="7" name="Rectangle 6"/>
          <p:cNvSpPr/>
          <p:nvPr/>
        </p:nvSpPr>
        <p:spPr>
          <a:xfrm>
            <a:off x="2438400" y="5562600"/>
            <a:ext cx="4267200" cy="923330"/>
          </a:xfrm>
          <a:prstGeom prst="rect">
            <a:avLst/>
          </a:prstGeom>
        </p:spPr>
        <p:txBody>
          <a:bodyPr wrap="square">
            <a:spAutoFit/>
          </a:bodyPr>
          <a:lstStyle/>
          <a:p>
            <a:pPr>
              <a:lnSpc>
                <a:spcPct val="100000"/>
              </a:lnSpc>
              <a:spcBef>
                <a:spcPct val="0"/>
              </a:spcBef>
              <a:buClrTx/>
              <a:buSzTx/>
              <a:buFontTx/>
              <a:buNone/>
            </a:pPr>
            <a:r>
              <a:rPr lang="es-ES" sz="1800" dirty="0" err="1" smtClean="0">
                <a:effectLst/>
                <a:latin typeface="+mn-lt"/>
                <a:ea typeface="Verdana" pitchFamily="34" charset="0"/>
                <a:cs typeface="Verdana" pitchFamily="34" charset="0"/>
                <a:sym typeface="Wingdings" pitchFamily="2" charset="2"/>
              </a:rPr>
              <a:t>Where</a:t>
            </a:r>
            <a:r>
              <a:rPr lang="es-ES" sz="1800" dirty="0" smtClean="0">
                <a:effectLst/>
                <a:latin typeface="+mn-lt"/>
                <a:ea typeface="Verdana" pitchFamily="34" charset="0"/>
                <a:cs typeface="Verdana" pitchFamily="34" charset="0"/>
                <a:sym typeface="Wingdings" pitchFamily="2" charset="2"/>
              </a:rPr>
              <a:t>,</a:t>
            </a:r>
          </a:p>
          <a:p>
            <a:pPr>
              <a:lnSpc>
                <a:spcPct val="100000"/>
              </a:lnSpc>
              <a:spcBef>
                <a:spcPct val="0"/>
              </a:spcBef>
              <a:buClrTx/>
              <a:buSzTx/>
              <a:buFontTx/>
              <a:buNone/>
            </a:pPr>
            <a:r>
              <a:rPr lang="es-ES" sz="1800" dirty="0" smtClean="0">
                <a:effectLst/>
                <a:latin typeface="+mn-lt"/>
                <a:ea typeface="Verdana" pitchFamily="34" charset="0"/>
                <a:cs typeface="Verdana" pitchFamily="34" charset="0"/>
                <a:sym typeface="Wingdings" pitchFamily="2" charset="2"/>
              </a:rPr>
              <a:t> </a:t>
            </a:r>
            <a:r>
              <a:rPr lang="es-ES" sz="1800" dirty="0" err="1" smtClean="0">
                <a:effectLst/>
                <a:latin typeface="+mn-lt"/>
                <a:ea typeface="Verdana" pitchFamily="34" charset="0"/>
                <a:cs typeface="Verdana" pitchFamily="34" charset="0"/>
                <a:sym typeface="Wingdings" pitchFamily="2" charset="2"/>
              </a:rPr>
              <a:t>Average</a:t>
            </a:r>
            <a:r>
              <a:rPr lang="es-ES" sz="1800" dirty="0" smtClean="0">
                <a:effectLst/>
                <a:latin typeface="+mn-lt"/>
                <a:ea typeface="Verdana" pitchFamily="34" charset="0"/>
                <a:cs typeface="Verdana" pitchFamily="34" charset="0"/>
                <a:sym typeface="Wingdings" pitchFamily="2" charset="2"/>
              </a:rPr>
              <a:t> </a:t>
            </a:r>
            <a:r>
              <a:rPr lang="es-ES" sz="1800" dirty="0" err="1" smtClean="0">
                <a:effectLst/>
                <a:latin typeface="+mn-lt"/>
                <a:ea typeface="Verdana" pitchFamily="34" charset="0"/>
                <a:cs typeface="Verdana" pitchFamily="34" charset="0"/>
                <a:sym typeface="Wingdings" pitchFamily="2" charset="2"/>
              </a:rPr>
              <a:t>access</a:t>
            </a:r>
            <a:r>
              <a:rPr lang="es-ES" sz="1800" dirty="0" smtClean="0">
                <a:effectLst/>
                <a:latin typeface="+mn-lt"/>
                <a:ea typeface="Verdana" pitchFamily="34" charset="0"/>
                <a:cs typeface="Verdana" pitchFamily="34" charset="0"/>
                <a:sym typeface="Wingdings" pitchFamily="2" charset="2"/>
              </a:rPr>
              <a:t>    </a:t>
            </a:r>
            <a:r>
              <a:rPr lang="es-ES" sz="1800" dirty="0" smtClean="0">
                <a:solidFill>
                  <a:srgbClr val="FF6600"/>
                </a:solidFill>
                <a:effectLst/>
                <a:latin typeface="+mn-lt"/>
                <a:ea typeface="Verdana" pitchFamily="34" charset="0"/>
                <a:cs typeface="Verdana" pitchFamily="34" charset="0"/>
                <a:sym typeface="Wingdings" pitchFamily="2" charset="2"/>
              </a:rPr>
              <a:t>(</a:t>
            </a:r>
            <a:r>
              <a:rPr lang="es-ES" sz="1800" b="1" i="1" dirty="0" smtClean="0">
                <a:solidFill>
                  <a:srgbClr val="FF6600"/>
                </a:solidFill>
                <a:effectLst/>
                <a:latin typeface="+mn-lt"/>
                <a:ea typeface="Verdana" pitchFamily="34" charset="0"/>
                <a:cs typeface="Verdana" pitchFamily="34" charset="0"/>
                <a:sym typeface="Wingdings" pitchFamily="2" charset="2"/>
              </a:rPr>
              <a:t>C</a:t>
            </a:r>
            <a:r>
              <a:rPr lang="es-ES" sz="1800" dirty="0" smtClean="0">
                <a:solidFill>
                  <a:srgbClr val="FF6600"/>
                </a:solidFill>
                <a:effectLst/>
                <a:latin typeface="+mn-lt"/>
                <a:ea typeface="Verdana" pitchFamily="34" charset="0"/>
                <a:cs typeface="Verdana" pitchFamily="34" charset="0"/>
                <a:sym typeface="Wingdings" pitchFamily="2" charset="2"/>
              </a:rPr>
              <a:t>)</a:t>
            </a:r>
          </a:p>
          <a:p>
            <a:pPr>
              <a:lnSpc>
                <a:spcPct val="100000"/>
              </a:lnSpc>
              <a:spcBef>
                <a:spcPct val="0"/>
              </a:spcBef>
              <a:buClrTx/>
              <a:buSzTx/>
              <a:buFontTx/>
              <a:buNone/>
            </a:pPr>
            <a:r>
              <a:rPr lang="es-ES" sz="1800" dirty="0" smtClean="0">
                <a:effectLst/>
                <a:latin typeface="+mn-lt"/>
                <a:ea typeface="Verdana" pitchFamily="34" charset="0"/>
                <a:cs typeface="Verdana" pitchFamily="34" charset="0"/>
                <a:sym typeface="Wingdings" pitchFamily="2" charset="2"/>
              </a:rPr>
              <a:t> </a:t>
            </a:r>
            <a:r>
              <a:rPr lang="es-ES" sz="1800" dirty="0" err="1" smtClean="0">
                <a:effectLst/>
                <a:latin typeface="+mn-lt"/>
                <a:ea typeface="Verdana" pitchFamily="34" charset="0"/>
                <a:cs typeface="Verdana" pitchFamily="34" charset="0"/>
                <a:sym typeface="Wingdings" pitchFamily="2" charset="2"/>
              </a:rPr>
              <a:t>Inequality</a:t>
            </a:r>
            <a:r>
              <a:rPr lang="es-ES" sz="1800" dirty="0" smtClean="0">
                <a:effectLst/>
                <a:latin typeface="+mn-lt"/>
                <a:ea typeface="Verdana" pitchFamily="34" charset="0"/>
                <a:cs typeface="Verdana" pitchFamily="34" charset="0"/>
                <a:sym typeface="Wingdings" pitchFamily="2" charset="2"/>
              </a:rPr>
              <a:t> of </a:t>
            </a:r>
            <a:r>
              <a:rPr lang="es-ES" sz="1800" dirty="0" err="1" smtClean="0">
                <a:effectLst/>
                <a:latin typeface="+mn-lt"/>
                <a:ea typeface="Verdana" pitchFamily="34" charset="0"/>
                <a:cs typeface="Verdana" pitchFamily="34" charset="0"/>
                <a:sym typeface="Wingdings" pitchFamily="2" charset="2"/>
              </a:rPr>
              <a:t>Opportunity</a:t>
            </a:r>
            <a:r>
              <a:rPr lang="es-ES" sz="1800" dirty="0" smtClean="0">
                <a:effectLst/>
                <a:latin typeface="+mn-lt"/>
                <a:ea typeface="Verdana" pitchFamily="34" charset="0"/>
                <a:cs typeface="Verdana" pitchFamily="34" charset="0"/>
                <a:sym typeface="Wingdings" pitchFamily="2" charset="2"/>
              </a:rPr>
              <a:t> </a:t>
            </a:r>
            <a:r>
              <a:rPr lang="es-ES" sz="1800" dirty="0" err="1" smtClean="0">
                <a:effectLst/>
                <a:latin typeface="+mn-lt"/>
                <a:ea typeface="Verdana" pitchFamily="34" charset="0"/>
                <a:cs typeface="Verdana" pitchFamily="34" charset="0"/>
                <a:sym typeface="Wingdings" pitchFamily="2" charset="2"/>
              </a:rPr>
              <a:t>Index</a:t>
            </a:r>
            <a:r>
              <a:rPr lang="es-ES" sz="1800" dirty="0" smtClean="0">
                <a:effectLst/>
                <a:latin typeface="+mn-lt"/>
                <a:ea typeface="Verdana" pitchFamily="34" charset="0"/>
                <a:cs typeface="Verdana" pitchFamily="34" charset="0"/>
                <a:sym typeface="Wingdings" pitchFamily="2" charset="2"/>
              </a:rPr>
              <a:t> </a:t>
            </a:r>
            <a:r>
              <a:rPr lang="es-ES" sz="1800" dirty="0" smtClean="0">
                <a:solidFill>
                  <a:srgbClr val="FF6600"/>
                </a:solidFill>
                <a:effectLst/>
                <a:latin typeface="+mn-lt"/>
                <a:ea typeface="Verdana" pitchFamily="34" charset="0"/>
                <a:cs typeface="Verdana" pitchFamily="34" charset="0"/>
                <a:sym typeface="Wingdings" pitchFamily="2" charset="2"/>
              </a:rPr>
              <a:t>(</a:t>
            </a:r>
            <a:r>
              <a:rPr lang="es-ES" sz="1800" b="1" i="1" dirty="0" smtClean="0">
                <a:solidFill>
                  <a:srgbClr val="FF6600"/>
                </a:solidFill>
                <a:effectLst/>
                <a:latin typeface="+mn-lt"/>
                <a:ea typeface="Verdana" pitchFamily="34" charset="0"/>
                <a:cs typeface="Verdana" pitchFamily="34" charset="0"/>
                <a:sym typeface="Wingdings" pitchFamily="2" charset="2"/>
              </a:rPr>
              <a:t>D</a:t>
            </a:r>
            <a:r>
              <a:rPr lang="es-ES" sz="1800" dirty="0" smtClean="0">
                <a:solidFill>
                  <a:srgbClr val="FF6600"/>
                </a:solidFill>
                <a:effectLst/>
                <a:latin typeface="+mn-lt"/>
                <a:ea typeface="Verdana" pitchFamily="34" charset="0"/>
                <a:cs typeface="Verdana" pitchFamily="34" charset="0"/>
                <a:sym typeface="Wingdings" pitchFamily="2" charset="2"/>
              </a:rPr>
              <a:t>)</a:t>
            </a:r>
            <a:endParaRPr lang="es-ES" sz="1800" dirty="0">
              <a:solidFill>
                <a:srgbClr val="FF6600"/>
              </a:solidFill>
              <a:effectLst/>
              <a:latin typeface="+mn-lt"/>
              <a:ea typeface="Verdana" pitchFamily="34" charset="0"/>
              <a:cs typeface="Verdana" pitchFamily="34" charset="0"/>
            </a:endParaRPr>
          </a:p>
        </p:txBody>
      </p:sp>
      <p:sp>
        <p:nvSpPr>
          <p:cNvPr id="10" name="Rectangle 9"/>
          <p:cNvSpPr/>
          <p:nvPr/>
        </p:nvSpPr>
        <p:spPr bwMode="auto">
          <a:xfrm>
            <a:off x="3276600" y="4800600"/>
            <a:ext cx="2743200" cy="533400"/>
          </a:xfrm>
          <a:prstGeom prst="rect">
            <a:avLst/>
          </a:prstGeom>
          <a:solidFill>
            <a:schemeClr val="tx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endParaRPr>
          </a:p>
        </p:txBody>
      </p:sp>
      <p:graphicFrame>
        <p:nvGraphicFramePr>
          <p:cNvPr id="9" name="Object 8"/>
          <p:cNvGraphicFramePr>
            <a:graphicFrameLocks noChangeAspect="1"/>
          </p:cNvGraphicFramePr>
          <p:nvPr/>
        </p:nvGraphicFramePr>
        <p:xfrm>
          <a:off x="3276600" y="4800600"/>
          <a:ext cx="2647950" cy="588963"/>
        </p:xfrm>
        <a:graphic>
          <a:graphicData uri="http://schemas.openxmlformats.org/presentationml/2006/ole">
            <p:oleObj spid="_x0000_s37891" name="Equation" r:id="rId3" imgW="1028520" imgH="22860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457200" y="304800"/>
            <a:ext cx="8229600" cy="838200"/>
          </a:xfrm>
          <a:noFill/>
          <a:ln/>
        </p:spPr>
        <p:txBody>
          <a:bodyPr>
            <a:noAutofit/>
          </a:bodyPr>
          <a:lstStyle/>
          <a:p>
            <a:r>
              <a:rPr lang="es-ES" sz="3200" err="1">
                <a:effectLst>
                  <a:outerShdw blurRad="38100" dist="38100" dir="2700000" algn="tl">
                    <a:srgbClr val="000000">
                      <a:alpha val="43137"/>
                    </a:srgbClr>
                  </a:outerShdw>
                </a:effectLst>
                <a:ea typeface="Verdana" pitchFamily="34" charset="0"/>
                <a:cs typeface="Verdana" pitchFamily="34" charset="0"/>
              </a:rPr>
              <a:t>Defining</a:t>
            </a:r>
            <a:r>
              <a:rPr lang="es-ES" sz="3200">
                <a:effectLst>
                  <a:outerShdw blurRad="38100" dist="38100" dir="2700000" algn="tl">
                    <a:srgbClr val="000000">
                      <a:alpha val="43137"/>
                    </a:srgbClr>
                  </a:outerShdw>
                </a:effectLst>
                <a:ea typeface="Verdana" pitchFamily="34" charset="0"/>
                <a:cs typeface="Verdana" pitchFamily="34" charset="0"/>
              </a:rPr>
              <a:t> </a:t>
            </a:r>
            <a:r>
              <a:rPr lang="es-ES" sz="3200" err="1">
                <a:effectLst>
                  <a:outerShdw blurRad="38100" dist="38100" dir="2700000" algn="tl">
                    <a:srgbClr val="000000">
                      <a:alpha val="43137"/>
                    </a:srgbClr>
                  </a:outerShdw>
                </a:effectLst>
                <a:ea typeface="Verdana" pitchFamily="34" charset="0"/>
                <a:cs typeface="Verdana" pitchFamily="34" charset="0"/>
              </a:rPr>
              <a:t>the</a:t>
            </a:r>
            <a:r>
              <a:rPr lang="es-ES" sz="3200">
                <a:effectLst>
                  <a:outerShdw blurRad="38100" dist="38100" dir="2700000" algn="tl">
                    <a:srgbClr val="000000">
                      <a:alpha val="43137"/>
                    </a:srgbClr>
                  </a:outerShdw>
                </a:effectLst>
                <a:ea typeface="Verdana" pitchFamily="34" charset="0"/>
                <a:cs typeface="Verdana" pitchFamily="34" charset="0"/>
              </a:rPr>
              <a:t> </a:t>
            </a:r>
            <a:r>
              <a:rPr lang="es-ES" sz="3200" err="1">
                <a:effectLst>
                  <a:outerShdw blurRad="38100" dist="38100" dir="2700000" algn="tl">
                    <a:srgbClr val="000000">
                      <a:alpha val="43137"/>
                    </a:srgbClr>
                  </a:outerShdw>
                </a:effectLst>
                <a:ea typeface="Verdana" pitchFamily="34" charset="0"/>
                <a:cs typeface="Verdana" pitchFamily="34" charset="0"/>
              </a:rPr>
              <a:t>Inequality</a:t>
            </a:r>
            <a:r>
              <a:rPr lang="es-ES" sz="3200">
                <a:effectLst>
                  <a:outerShdw blurRad="38100" dist="38100" dir="2700000" algn="tl">
                    <a:srgbClr val="000000">
                      <a:alpha val="43137"/>
                    </a:srgbClr>
                  </a:outerShdw>
                </a:effectLst>
                <a:ea typeface="Verdana" pitchFamily="34" charset="0"/>
                <a:cs typeface="Verdana" pitchFamily="34" charset="0"/>
              </a:rPr>
              <a:t> of </a:t>
            </a:r>
            <a:r>
              <a:rPr lang="es-ES" sz="3200" err="1">
                <a:effectLst>
                  <a:outerShdw blurRad="38100" dist="38100" dir="2700000" algn="tl">
                    <a:srgbClr val="000000">
                      <a:alpha val="43137"/>
                    </a:srgbClr>
                  </a:outerShdw>
                </a:effectLst>
                <a:ea typeface="Verdana" pitchFamily="34" charset="0"/>
                <a:cs typeface="Verdana" pitchFamily="34" charset="0"/>
              </a:rPr>
              <a:t>Opportunity</a:t>
            </a:r>
            <a:r>
              <a:rPr lang="es-ES" sz="3200">
                <a:effectLst>
                  <a:outerShdw blurRad="38100" dist="38100" dir="2700000" algn="tl">
                    <a:srgbClr val="000000">
                      <a:alpha val="43137"/>
                    </a:srgbClr>
                  </a:outerShdw>
                </a:effectLst>
                <a:ea typeface="Verdana" pitchFamily="34" charset="0"/>
                <a:cs typeface="Verdana" pitchFamily="34" charset="0"/>
              </a:rPr>
              <a:t> </a:t>
            </a:r>
            <a:r>
              <a:rPr lang="es-ES" sz="3200" err="1">
                <a:effectLst>
                  <a:outerShdw blurRad="38100" dist="38100" dir="2700000" algn="tl">
                    <a:srgbClr val="000000">
                      <a:alpha val="43137"/>
                    </a:srgbClr>
                  </a:outerShdw>
                </a:effectLst>
                <a:ea typeface="Verdana" pitchFamily="34" charset="0"/>
                <a:cs typeface="Verdana" pitchFamily="34" charset="0"/>
              </a:rPr>
              <a:t>Index</a:t>
            </a:r>
            <a:r>
              <a:rPr lang="es-ES" sz="3200">
                <a:effectLst>
                  <a:outerShdw blurRad="38100" dist="38100" dir="2700000" algn="tl">
                    <a:srgbClr val="000000">
                      <a:alpha val="43137"/>
                    </a:srgbClr>
                  </a:outerShdw>
                </a:effectLst>
                <a:ea typeface="Verdana" pitchFamily="34" charset="0"/>
                <a:cs typeface="Verdana" pitchFamily="34" charset="0"/>
              </a:rPr>
              <a:t> </a:t>
            </a:r>
            <a:r>
              <a:rPr lang="es-ES" sz="3200" i="1">
                <a:effectLst>
                  <a:outerShdw blurRad="38100" dist="38100" dir="2700000" algn="tl">
                    <a:srgbClr val="000000">
                      <a:alpha val="43137"/>
                    </a:srgbClr>
                  </a:outerShdw>
                </a:effectLst>
                <a:ea typeface="Verdana" pitchFamily="34" charset="0"/>
                <a:cs typeface="Verdana" pitchFamily="34" charset="0"/>
              </a:rPr>
              <a:t>(</a:t>
            </a:r>
            <a:r>
              <a:rPr lang="es-ES" sz="3200" i="1">
                <a:effectLst>
                  <a:outerShdw blurRad="38100" dist="38100" dir="2700000" algn="tl">
                    <a:srgbClr val="000000">
                      <a:alpha val="43137"/>
                    </a:srgbClr>
                  </a:outerShdw>
                </a:effectLst>
                <a:ea typeface="Verdana" pitchFamily="34" charset="0"/>
                <a:cs typeface="Verdana" pitchFamily="34" charset="0"/>
                <a:sym typeface="Wingdings" pitchFamily="2" charset="2"/>
              </a:rPr>
              <a:t>D)</a:t>
            </a:r>
          </a:p>
        </p:txBody>
      </p:sp>
      <p:sp>
        <p:nvSpPr>
          <p:cNvPr id="524299" name="Text Box 11"/>
          <p:cNvSpPr txBox="1">
            <a:spLocks noChangeArrowheads="1"/>
          </p:cNvSpPr>
          <p:nvPr/>
        </p:nvSpPr>
        <p:spPr bwMode="auto">
          <a:xfrm>
            <a:off x="3962400" y="4267200"/>
            <a:ext cx="3962400" cy="369332"/>
          </a:xfrm>
          <a:prstGeom prst="rect">
            <a:avLst/>
          </a:prstGeom>
          <a:noFill/>
          <a:ln w="9525">
            <a:noFill/>
            <a:miter lim="800000"/>
            <a:headEnd/>
            <a:tailEnd/>
          </a:ln>
          <a:effectLst/>
        </p:spPr>
        <p:txBody>
          <a:bodyPr wrap="square">
            <a:spAutoFit/>
          </a:bodyPr>
          <a:lstStyle/>
          <a:p>
            <a:pPr>
              <a:lnSpc>
                <a:spcPct val="100000"/>
              </a:lnSpc>
              <a:spcBef>
                <a:spcPct val="0"/>
              </a:spcBef>
              <a:buClrTx/>
              <a:buSzTx/>
              <a:buFontTx/>
              <a:buNone/>
            </a:pPr>
            <a:r>
              <a:rPr lang="en-US" sz="1800" smtClean="0">
                <a:effectLst/>
              </a:rPr>
              <a:t>Mean coverage rate for population</a:t>
            </a:r>
            <a:endParaRPr lang="en-US" sz="1800">
              <a:effectLst/>
            </a:endParaRPr>
          </a:p>
        </p:txBody>
      </p:sp>
      <p:sp>
        <p:nvSpPr>
          <p:cNvPr id="524300" name="Text Box 12"/>
          <p:cNvSpPr txBox="1">
            <a:spLocks noChangeArrowheads="1"/>
          </p:cNvSpPr>
          <p:nvPr/>
        </p:nvSpPr>
        <p:spPr bwMode="auto">
          <a:xfrm>
            <a:off x="2362200" y="4999672"/>
            <a:ext cx="6324600" cy="923330"/>
          </a:xfrm>
          <a:prstGeom prst="rect">
            <a:avLst/>
          </a:prstGeom>
          <a:noFill/>
          <a:ln w="9525">
            <a:noFill/>
            <a:miter lim="800000"/>
            <a:headEnd/>
            <a:tailEnd/>
          </a:ln>
          <a:effectLst/>
        </p:spPr>
        <p:txBody>
          <a:bodyPr wrap="square">
            <a:spAutoFit/>
          </a:bodyPr>
          <a:lstStyle/>
          <a:p>
            <a:pPr>
              <a:lnSpc>
                <a:spcPct val="100000"/>
              </a:lnSpc>
              <a:spcBef>
                <a:spcPct val="0"/>
              </a:spcBef>
              <a:buClrTx/>
              <a:buSzTx/>
            </a:pPr>
            <a:r>
              <a:rPr lang="en-US" sz="1800" dirty="0" smtClean="0">
                <a:effectLst/>
                <a:latin typeface="+mj-lt"/>
              </a:rPr>
              <a:t>Predicted coverage rate of individual </a:t>
            </a:r>
            <a:r>
              <a:rPr lang="en-US" sz="1800" i="1" dirty="0" err="1" smtClean="0">
                <a:effectLst/>
                <a:latin typeface="+mj-lt"/>
              </a:rPr>
              <a:t>i</a:t>
            </a:r>
            <a:r>
              <a:rPr lang="en-US" sz="1800" dirty="0" smtClean="0">
                <a:effectLst/>
                <a:latin typeface="+mj-lt"/>
              </a:rPr>
              <a:t>. Obtained from a </a:t>
            </a:r>
            <a:r>
              <a:rPr lang="en-US" sz="1800" dirty="0" err="1" smtClean="0">
                <a:effectLst/>
                <a:latin typeface="+mj-lt"/>
              </a:rPr>
              <a:t>logit</a:t>
            </a:r>
            <a:r>
              <a:rPr lang="en-US" sz="1800" dirty="0" smtClean="0">
                <a:effectLst/>
                <a:latin typeface="+mj-lt"/>
              </a:rPr>
              <a:t> model using as independent variables the </a:t>
            </a:r>
            <a:r>
              <a:rPr lang="en-US" sz="1800" dirty="0" smtClean="0">
                <a:effectLst/>
                <a:latin typeface="+mj-lt"/>
                <a:ea typeface="Verdana" pitchFamily="34" charset="0"/>
                <a:cs typeface="Arial" pitchFamily="34" charset="0"/>
              </a:rPr>
              <a:t>circumstances</a:t>
            </a:r>
          </a:p>
          <a:p>
            <a:pPr>
              <a:lnSpc>
                <a:spcPct val="100000"/>
              </a:lnSpc>
              <a:spcBef>
                <a:spcPct val="0"/>
              </a:spcBef>
              <a:buClrTx/>
              <a:buSzTx/>
              <a:buFontTx/>
              <a:buNone/>
            </a:pPr>
            <a:r>
              <a:rPr lang="en-US" sz="1800" dirty="0" smtClean="0">
                <a:effectLst/>
                <a:latin typeface="+mj-lt"/>
              </a:rPr>
              <a:t> and dependent variable the access to the opportunity</a:t>
            </a:r>
            <a:endParaRPr lang="en-US" sz="1800" dirty="0">
              <a:effectLst/>
              <a:latin typeface="+mj-lt"/>
            </a:endParaRPr>
          </a:p>
        </p:txBody>
      </p:sp>
      <p:sp>
        <p:nvSpPr>
          <p:cNvPr id="11" name="TextBox 10"/>
          <p:cNvSpPr txBox="1"/>
          <p:nvPr/>
        </p:nvSpPr>
        <p:spPr>
          <a:xfrm>
            <a:off x="457200" y="1447800"/>
            <a:ext cx="8458200" cy="1274195"/>
          </a:xfrm>
          <a:prstGeom prst="rect">
            <a:avLst/>
          </a:prstGeom>
          <a:noFill/>
        </p:spPr>
        <p:txBody>
          <a:bodyPr wrap="square" rtlCol="0">
            <a:spAutoFit/>
          </a:bodyPr>
          <a:lstStyle/>
          <a:p>
            <a:r>
              <a:rPr lang="en-US" sz="2400" dirty="0" smtClean="0">
                <a:effectLst/>
                <a:latin typeface="+mn-lt"/>
              </a:rPr>
              <a:t>An intuitive interpretation of D: Share of the total number of opportunities that needs to be reallocated to ensure equality of opportunity.  Or the degree of dispersion of group specific coverage rates</a:t>
            </a:r>
          </a:p>
        </p:txBody>
      </p:sp>
      <p:sp>
        <p:nvSpPr>
          <p:cNvPr id="12" name="Rectangle 11"/>
          <p:cNvSpPr/>
          <p:nvPr/>
        </p:nvSpPr>
        <p:spPr bwMode="auto">
          <a:xfrm>
            <a:off x="533400" y="2362200"/>
            <a:ext cx="4114800" cy="1295400"/>
          </a:xfrm>
          <a:prstGeom prst="rect">
            <a:avLst/>
          </a:prstGeom>
          <a:no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endParaRPr>
          </a:p>
        </p:txBody>
      </p:sp>
      <p:graphicFrame>
        <p:nvGraphicFramePr>
          <p:cNvPr id="38915" name="Object 3"/>
          <p:cNvGraphicFramePr>
            <a:graphicFrameLocks noChangeAspect="1"/>
          </p:cNvGraphicFramePr>
          <p:nvPr/>
        </p:nvGraphicFramePr>
        <p:xfrm>
          <a:off x="457200" y="2819400"/>
          <a:ext cx="3262312" cy="1524000"/>
        </p:xfrm>
        <a:graphic>
          <a:graphicData uri="http://schemas.openxmlformats.org/presentationml/2006/ole">
            <p:oleObj spid="_x0000_s38915" name="Equation" r:id="rId4" imgW="1155600" imgH="672840" progId="Equation.3">
              <p:embed/>
            </p:oleObj>
          </a:graphicData>
        </a:graphic>
      </p:graphicFrame>
      <p:sp>
        <p:nvSpPr>
          <p:cNvPr id="524304" name="Line 16"/>
          <p:cNvSpPr>
            <a:spLocks noChangeShapeType="1"/>
          </p:cNvSpPr>
          <p:nvPr/>
        </p:nvSpPr>
        <p:spPr bwMode="auto">
          <a:xfrm>
            <a:off x="3581400" y="3581400"/>
            <a:ext cx="457200" cy="762000"/>
          </a:xfrm>
          <a:prstGeom prst="line">
            <a:avLst/>
          </a:prstGeom>
          <a:noFill/>
          <a:ln w="28575">
            <a:solidFill>
              <a:srgbClr val="FF0000"/>
            </a:solidFill>
            <a:round/>
            <a:headEnd/>
            <a:tailEnd type="triangle" w="med" len="med"/>
          </a:ln>
          <a:effectLst/>
        </p:spPr>
        <p:txBody>
          <a:bodyPr/>
          <a:lstStyle/>
          <a:p>
            <a:endParaRPr lang="en-US"/>
          </a:p>
        </p:txBody>
      </p:sp>
      <p:sp>
        <p:nvSpPr>
          <p:cNvPr id="524303" name="Line 15"/>
          <p:cNvSpPr>
            <a:spLocks noChangeShapeType="1"/>
          </p:cNvSpPr>
          <p:nvPr/>
        </p:nvSpPr>
        <p:spPr bwMode="auto">
          <a:xfrm>
            <a:off x="2667000" y="3657600"/>
            <a:ext cx="304800" cy="137160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4304"/>
                                        </p:tgtEl>
                                        <p:attrNameLst>
                                          <p:attrName>style.visibility</p:attrName>
                                        </p:attrNameLst>
                                      </p:cBhvr>
                                      <p:to>
                                        <p:strVal val="visible"/>
                                      </p:to>
                                    </p:set>
                                    <p:animEffect transition="in" filter="blinds(horizontal)">
                                      <p:cBhvr>
                                        <p:cTn id="7" dur="500"/>
                                        <p:tgtEl>
                                          <p:spTgt spid="52430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24299"/>
                                        </p:tgtEl>
                                        <p:attrNameLst>
                                          <p:attrName>style.visibility</p:attrName>
                                        </p:attrNameLst>
                                      </p:cBhvr>
                                      <p:to>
                                        <p:strVal val="visible"/>
                                      </p:to>
                                    </p:set>
                                    <p:animEffect transition="in" filter="blinds(horizontal)">
                                      <p:cBhvr>
                                        <p:cTn id="10" dur="500"/>
                                        <p:tgtEl>
                                          <p:spTgt spid="52429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24303"/>
                                        </p:tgtEl>
                                        <p:attrNameLst>
                                          <p:attrName>style.visibility</p:attrName>
                                        </p:attrNameLst>
                                      </p:cBhvr>
                                      <p:to>
                                        <p:strVal val="visible"/>
                                      </p:to>
                                    </p:set>
                                    <p:animEffect transition="in" filter="blinds(horizontal)">
                                      <p:cBhvr>
                                        <p:cTn id="15" dur="500"/>
                                        <p:tgtEl>
                                          <p:spTgt spid="52430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24300"/>
                                        </p:tgtEl>
                                        <p:attrNameLst>
                                          <p:attrName>style.visibility</p:attrName>
                                        </p:attrNameLst>
                                      </p:cBhvr>
                                      <p:to>
                                        <p:strVal val="visible"/>
                                      </p:to>
                                    </p:set>
                                    <p:animEffect transition="in" filter="blinds(horizontal)">
                                      <p:cBhvr>
                                        <p:cTn id="18" dur="500"/>
                                        <p:tgtEl>
                                          <p:spTgt spid="524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9" grpId="0"/>
      <p:bldP spid="524300" grpId="0"/>
      <p:bldP spid="524304" grpId="0" animBg="1"/>
      <p:bldP spid="5243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609600" y="609600"/>
            <a:ext cx="8001000" cy="5715000"/>
          </a:xfrm>
          <a:prstGeom prst="rect">
            <a:avLst/>
          </a:prstGeom>
          <a:noFill/>
          <a:ln w="28575">
            <a:noFill/>
          </a:ln>
        </p:spPr>
        <p:txBody>
          <a:bodyPr vert="horz" anchor="t">
            <a:noAutofit/>
          </a:bodyPr>
          <a:lstStyle/>
          <a:p>
            <a:pPr marL="342900" marR="0" lvl="0" indent="-342900" algn="l" defTabSz="914400" rtl="0" eaLnBrk="1" fontAlgn="auto" latinLnBrk="0" hangingPunct="1">
              <a:lnSpc>
                <a:spcPct val="90000"/>
              </a:lnSpc>
              <a:spcBef>
                <a:spcPts val="580"/>
              </a:spcBef>
              <a:spcAft>
                <a:spcPts val="0"/>
              </a:spcAft>
              <a:buClr>
                <a:schemeClr val="tx1"/>
              </a:buClr>
              <a:buSzPct val="85000"/>
              <a:tabLst/>
              <a:defRPr/>
            </a:pPr>
            <a:r>
              <a:rPr kumimoji="0" lang="en-US" sz="2800" b="1" i="0" u="none" strike="noStrike" kern="1200" cap="none" spc="0" normalizeH="0" baseline="0" noProof="0" dirty="0" smtClean="0">
                <a:ln>
                  <a:noFill/>
                </a:ln>
                <a:solidFill>
                  <a:srgbClr val="FFFF00"/>
                </a:solidFill>
                <a:effectLst/>
                <a:uLnTx/>
                <a:uFillTx/>
                <a:latin typeface="+mn-lt"/>
                <a:ea typeface="Verdana" pitchFamily="34" charset="0"/>
                <a:cs typeface="Verdana" pitchFamily="34" charset="0"/>
              </a:rPr>
              <a:t>Circumstances</a:t>
            </a:r>
          </a:p>
          <a:p>
            <a:pPr marL="342900" marR="0" lvl="0" indent="-342900" algn="l" defTabSz="914400" rtl="0" eaLnBrk="1" fontAlgn="auto" latinLnBrk="0" hangingPunct="1">
              <a:lnSpc>
                <a:spcPct val="90000"/>
              </a:lnSpc>
              <a:spcBef>
                <a:spcPts val="580"/>
              </a:spcBef>
              <a:spcAft>
                <a:spcPts val="0"/>
              </a:spcAft>
              <a:buClr>
                <a:schemeClr val="tx1"/>
              </a:buClr>
              <a:buSzPct val="85000"/>
              <a:tabLst/>
              <a:defRPr/>
            </a:pPr>
            <a:endParaRPr kumimoji="0" lang="en-US" sz="2800" b="1" i="0" u="none" strike="noStrike" kern="1200" cap="none" spc="0" normalizeH="0" baseline="0" noProof="0" dirty="0" smtClean="0">
              <a:ln>
                <a:noFill/>
              </a:ln>
              <a:effectLst/>
              <a:uLnTx/>
              <a:uFillTx/>
              <a:latin typeface="+mn-lt"/>
              <a:ea typeface="Verdana" pitchFamily="34" charset="0"/>
              <a:cs typeface="Verdana" pitchFamily="34" charset="0"/>
            </a:endParaRPr>
          </a:p>
          <a:p>
            <a:pPr marL="342900" marR="0" lvl="0" indent="-342900" algn="l" defTabSz="914400" rtl="0" eaLnBrk="1" fontAlgn="auto" latinLnBrk="0" hangingPunct="1">
              <a:lnSpc>
                <a:spcPct val="90000"/>
              </a:lnSpc>
              <a:spcBef>
                <a:spcPts val="580"/>
              </a:spcBef>
              <a:spcAft>
                <a:spcPts val="0"/>
              </a:spcAft>
              <a:buClr>
                <a:schemeClr val="tx1"/>
              </a:buClr>
              <a:buSzPct val="85000"/>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rPr>
              <a:t>Characteristics outside the controls of individuals</a:t>
            </a:r>
          </a:p>
          <a:p>
            <a:pPr marL="342900" marR="0" lvl="0" indent="-342900" algn="l" defTabSz="914400" rtl="0" eaLnBrk="1" fontAlgn="auto" latinLnBrk="0" hangingPunct="1">
              <a:lnSpc>
                <a:spcPct val="90000"/>
              </a:lnSpc>
              <a:spcBef>
                <a:spcPts val="580"/>
              </a:spcBef>
              <a:spcAft>
                <a:spcPts val="0"/>
              </a:spcAft>
              <a:buClr>
                <a:schemeClr val="tx1"/>
              </a:buClr>
              <a:buSzPct val="85000"/>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rPr>
              <a:t>Society wants these to not influence a child’s access to basic opportunities.</a:t>
            </a:r>
          </a:p>
          <a:p>
            <a:pPr marL="342900" marR="0" lvl="0" indent="-342900" algn="l" defTabSz="914400" rtl="0" eaLnBrk="1" fontAlgn="auto" latinLnBrk="0" hangingPunct="1">
              <a:lnSpc>
                <a:spcPct val="90000"/>
              </a:lnSpc>
              <a:spcBef>
                <a:spcPts val="580"/>
              </a:spcBef>
              <a:spcAft>
                <a:spcPts val="0"/>
              </a:spcAft>
              <a:buClr>
                <a:schemeClr val="tx1"/>
              </a:buClr>
              <a:buSzPct val="85000"/>
              <a:buFont typeface="Wingdings" pitchFamily="2" charset="2"/>
              <a:buChar char="Ø"/>
              <a:tabLst/>
              <a:defRPr/>
            </a:pPr>
            <a:endParaRPr lang="en-US" sz="2400" dirty="0" smtClean="0">
              <a:effectLst/>
              <a:latin typeface="+mn-lt"/>
              <a:ea typeface="Verdana" pitchFamily="34" charset="0"/>
              <a:cs typeface="Verdana" pitchFamily="34" charset="0"/>
            </a:endParaRPr>
          </a:p>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2000" dirty="0" smtClean="0">
                <a:effectLst/>
                <a:ea typeface="Verdana" pitchFamily="34" charset="0"/>
                <a:cs typeface="Verdana" pitchFamily="34" charset="0"/>
              </a:rPr>
              <a:t>Gender</a:t>
            </a:r>
          </a:p>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2000" dirty="0" smtClean="0">
                <a:effectLst/>
                <a:ea typeface="Verdana" pitchFamily="34" charset="0"/>
                <a:cs typeface="Verdana" pitchFamily="34" charset="0"/>
              </a:rPr>
              <a:t>Parents’ education</a:t>
            </a:r>
          </a:p>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2000" dirty="0" smtClean="0">
                <a:effectLst/>
                <a:ea typeface="Verdana" pitchFamily="34" charset="0"/>
                <a:cs typeface="Verdana" pitchFamily="34" charset="0"/>
              </a:rPr>
              <a:t>Household’s location</a:t>
            </a:r>
          </a:p>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2000" dirty="0" smtClean="0">
                <a:effectLst/>
                <a:ea typeface="Verdana" pitchFamily="34" charset="0"/>
                <a:cs typeface="Verdana" pitchFamily="34" charset="0"/>
              </a:rPr>
              <a:t>Number of Siblings</a:t>
            </a:r>
          </a:p>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2000" dirty="0" smtClean="0">
                <a:effectLst/>
                <a:ea typeface="Verdana" pitchFamily="34" charset="0"/>
                <a:cs typeface="Verdana" pitchFamily="34" charset="0"/>
              </a:rPr>
              <a:t>Ethnicity</a:t>
            </a:r>
          </a:p>
        </p:txBody>
      </p:sp>
      <p:sp>
        <p:nvSpPr>
          <p:cNvPr id="6" name="Rectangle 5"/>
          <p:cNvSpPr/>
          <p:nvPr/>
        </p:nvSpPr>
        <p:spPr>
          <a:xfrm>
            <a:off x="685800" y="5029200"/>
            <a:ext cx="5181600" cy="917174"/>
          </a:xfrm>
          <a:prstGeom prst="rect">
            <a:avLst/>
          </a:prstGeom>
        </p:spPr>
        <p:txBody>
          <a:bodyPr wrap="square">
            <a:spAutoFit/>
          </a:bodyPr>
          <a:lstStyle/>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1800" dirty="0" smtClean="0">
                <a:effectLst/>
                <a:ea typeface="Verdana" pitchFamily="34" charset="0"/>
                <a:cs typeface="Verdana" pitchFamily="34" charset="0"/>
              </a:rPr>
              <a:t>Altitude in Andean Region in LAC.</a:t>
            </a:r>
          </a:p>
          <a:p>
            <a:pPr marL="800100" lvl="1" indent="-342900" fontAlgn="auto">
              <a:lnSpc>
                <a:spcPct val="90000"/>
              </a:lnSpc>
              <a:spcBef>
                <a:spcPts val="580"/>
              </a:spcBef>
              <a:spcAft>
                <a:spcPts val="0"/>
              </a:spcAft>
              <a:buClr>
                <a:schemeClr val="tx1"/>
              </a:buClr>
              <a:buSzPct val="85000"/>
              <a:buFont typeface="Wingdings" pitchFamily="2" charset="2"/>
              <a:buChar char="Ø"/>
              <a:defRPr/>
            </a:pPr>
            <a:r>
              <a:rPr lang="en-US" sz="1800" dirty="0" smtClean="0"/>
              <a:t>Child’s orphan status in many conflict-affected countries.</a:t>
            </a:r>
            <a:endParaRPr lang="en-US" sz="1800" dirty="0" smtClean="0">
              <a:effectLst/>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09600" y="304800"/>
            <a:ext cx="8153400" cy="6172200"/>
          </a:xfrm>
          <a:prstGeom prst="rect">
            <a:avLst/>
          </a:prstGeom>
          <a:noFill/>
          <a:ln w="28575">
            <a:noFill/>
            <a:miter lim="800000"/>
            <a:headEnd/>
            <a:tailEnd/>
          </a:ln>
          <a:effectLst/>
        </p:spPr>
        <p:txBody>
          <a:bodyPr anchor="t" anchorCtr="1"/>
          <a:lstStyle/>
          <a:p>
            <a:pPr marL="342900" indent="-342900">
              <a:lnSpc>
                <a:spcPct val="90000"/>
              </a:lnSpc>
              <a:spcBef>
                <a:spcPts val="0"/>
              </a:spcBef>
            </a:pPr>
            <a:r>
              <a:rPr lang="en-US" sz="2800" b="1" dirty="0" smtClean="0">
                <a:solidFill>
                  <a:srgbClr val="FFFF00"/>
                </a:solidFill>
                <a:effectLst/>
                <a:latin typeface="+mn-lt"/>
                <a:ea typeface="Verdana" pitchFamily="34" charset="0"/>
                <a:cs typeface="Verdana" pitchFamily="34" charset="0"/>
              </a:rPr>
              <a:t>Indicators </a:t>
            </a:r>
          </a:p>
          <a:p>
            <a:pPr marL="342900" indent="-342900">
              <a:lnSpc>
                <a:spcPct val="90000"/>
              </a:lnSpc>
              <a:spcBef>
                <a:spcPts val="0"/>
              </a:spcBef>
            </a:pPr>
            <a:endParaRPr lang="en-US" sz="2800" b="1" dirty="0" smtClean="0">
              <a:solidFill>
                <a:srgbClr val="FFFF00"/>
              </a:solidFill>
              <a:effectLst/>
              <a:latin typeface="+mn-lt"/>
              <a:ea typeface="Verdana" pitchFamily="34" charset="0"/>
              <a:cs typeface="Verdana" pitchFamily="34" charset="0"/>
            </a:endParaRPr>
          </a:p>
          <a:p>
            <a:pPr marL="342900" indent="-342900">
              <a:lnSpc>
                <a:spcPct val="90000"/>
              </a:lnSpc>
              <a:spcBef>
                <a:spcPts val="0"/>
              </a:spcBef>
              <a:buFont typeface="Wingdings" pitchFamily="2" charset="2"/>
              <a:buChar char="Ø"/>
            </a:pPr>
            <a:r>
              <a:rPr lang="en-US" sz="2800" dirty="0" smtClean="0">
                <a:effectLst/>
                <a:latin typeface="+mn-lt"/>
                <a:ea typeface="Verdana" pitchFamily="34" charset="0"/>
                <a:cs typeface="Verdana" pitchFamily="34" charset="0"/>
              </a:rPr>
              <a:t>Good or service that society agrees is </a:t>
            </a:r>
            <a:r>
              <a:rPr lang="en-US" sz="2800" dirty="0">
                <a:effectLst/>
                <a:latin typeface="+mn-lt"/>
                <a:ea typeface="Verdana" pitchFamily="34" charset="0"/>
                <a:cs typeface="Verdana" pitchFamily="34" charset="0"/>
              </a:rPr>
              <a:t>critical for individual </a:t>
            </a:r>
            <a:r>
              <a:rPr lang="en-US" sz="2800" dirty="0" smtClean="0">
                <a:effectLst/>
                <a:latin typeface="+mn-lt"/>
                <a:ea typeface="Verdana" pitchFamily="34" charset="0"/>
                <a:cs typeface="Verdana" pitchFamily="34" charset="0"/>
              </a:rPr>
              <a:t>development</a:t>
            </a:r>
          </a:p>
          <a:p>
            <a:pPr marL="342900" indent="-342900">
              <a:lnSpc>
                <a:spcPct val="90000"/>
              </a:lnSpc>
              <a:spcBef>
                <a:spcPts val="0"/>
              </a:spcBef>
              <a:buFont typeface="Wingdings" pitchFamily="2" charset="2"/>
              <a:buChar char="Ø"/>
            </a:pPr>
            <a:endParaRPr lang="en-US" sz="2800" dirty="0">
              <a:effectLst/>
              <a:latin typeface="+mn-lt"/>
              <a:ea typeface="Verdana" pitchFamily="34" charset="0"/>
              <a:cs typeface="Verdana" pitchFamily="34" charset="0"/>
            </a:endParaRPr>
          </a:p>
          <a:p>
            <a:pPr marL="342900" indent="-342900">
              <a:lnSpc>
                <a:spcPct val="90000"/>
              </a:lnSpc>
              <a:buFont typeface="Wingdings" pitchFamily="2" charset="2"/>
              <a:buChar char="Ø"/>
            </a:pPr>
            <a:r>
              <a:rPr lang="en-US" sz="2800" dirty="0" smtClean="0">
                <a:effectLst/>
                <a:latin typeface="+mn-lt"/>
                <a:ea typeface="Verdana" pitchFamily="34" charset="0"/>
                <a:cs typeface="Verdana" pitchFamily="34" charset="0"/>
              </a:rPr>
              <a:t>Essential </a:t>
            </a:r>
            <a:r>
              <a:rPr lang="en-US" sz="2800" dirty="0">
                <a:effectLst/>
                <a:latin typeface="+mn-lt"/>
                <a:ea typeface="Verdana" pitchFamily="34" charset="0"/>
                <a:cs typeface="Verdana" pitchFamily="34" charset="0"/>
              </a:rPr>
              <a:t>for poverty </a:t>
            </a:r>
            <a:r>
              <a:rPr lang="en-US" sz="2800" dirty="0" smtClean="0">
                <a:effectLst/>
                <a:latin typeface="+mn-lt"/>
                <a:ea typeface="Verdana" pitchFamily="34" charset="0"/>
                <a:cs typeface="Verdana" pitchFamily="34" charset="0"/>
              </a:rPr>
              <a:t>eradication</a:t>
            </a:r>
          </a:p>
          <a:p>
            <a:pPr marL="342900" indent="-342900">
              <a:lnSpc>
                <a:spcPct val="90000"/>
              </a:lnSpc>
              <a:buFont typeface="Wingdings" pitchFamily="2" charset="2"/>
              <a:buChar char="Ø"/>
            </a:pPr>
            <a:endParaRPr lang="en-US" sz="2800" dirty="0" smtClean="0">
              <a:effectLst/>
              <a:latin typeface="+mn-lt"/>
              <a:ea typeface="Verdana" pitchFamily="34" charset="0"/>
              <a:cs typeface="Verdana" pitchFamily="34" charset="0"/>
            </a:endParaRPr>
          </a:p>
          <a:p>
            <a:pPr marL="342900" indent="-342900">
              <a:lnSpc>
                <a:spcPct val="90000"/>
              </a:lnSpc>
              <a:buFont typeface="Wingdings" pitchFamily="2" charset="2"/>
              <a:buChar char="Ø"/>
            </a:pPr>
            <a:r>
              <a:rPr lang="en-US" sz="2800" dirty="0" smtClean="0">
                <a:effectLst/>
                <a:latin typeface="+mn-lt"/>
                <a:ea typeface="Verdana" pitchFamily="34" charset="0"/>
                <a:cs typeface="Verdana" pitchFamily="34" charset="0"/>
              </a:rPr>
              <a:t>Universality is a valid social objective.</a:t>
            </a:r>
          </a:p>
          <a:p>
            <a:pPr marL="342900" indent="-342900">
              <a:lnSpc>
                <a:spcPct val="90000"/>
              </a:lnSpc>
              <a:buFont typeface="Wingdings" pitchFamily="2" charset="2"/>
              <a:buChar char="Ø"/>
            </a:pPr>
            <a:endParaRPr lang="en-US" sz="2800" dirty="0" smtClean="0">
              <a:effectLst/>
              <a:latin typeface="+mn-lt"/>
              <a:ea typeface="Verdana" pitchFamily="34" charset="0"/>
              <a:cs typeface="Verdana" pitchFamily="34" charset="0"/>
            </a:endParaRPr>
          </a:p>
          <a:p>
            <a:pPr marL="342900" indent="-342900">
              <a:lnSpc>
                <a:spcPct val="90000"/>
              </a:lnSpc>
              <a:buFont typeface="Wingdings" pitchFamily="2" charset="2"/>
              <a:buChar char="Ø"/>
            </a:pPr>
            <a:r>
              <a:rPr lang="en-US" sz="2800" dirty="0" smtClean="0">
                <a:effectLst/>
                <a:latin typeface="+mn-lt"/>
                <a:ea typeface="Verdana" pitchFamily="34" charset="0"/>
                <a:cs typeface="Verdana" pitchFamily="34" charset="0"/>
              </a:rPr>
              <a:t>Examples </a:t>
            </a:r>
          </a:p>
          <a:p>
            <a:pPr marL="800100" lvl="1" indent="-342900">
              <a:lnSpc>
                <a:spcPct val="90000"/>
              </a:lnSpc>
              <a:buFont typeface="Wingdings" pitchFamily="2" charset="2"/>
              <a:buChar char="Ø"/>
            </a:pPr>
            <a:r>
              <a:rPr lang="en-US" sz="2000" dirty="0" smtClean="0">
                <a:effectLst/>
                <a:latin typeface="+mn-lt"/>
                <a:ea typeface="Verdana" pitchFamily="34" charset="0"/>
                <a:cs typeface="Verdana" pitchFamily="34" charset="0"/>
              </a:rPr>
              <a:t>School attendance</a:t>
            </a:r>
          </a:p>
          <a:p>
            <a:pPr marL="800100" lvl="1" indent="-342900">
              <a:lnSpc>
                <a:spcPct val="90000"/>
              </a:lnSpc>
              <a:buFont typeface="Wingdings" pitchFamily="2" charset="2"/>
              <a:buChar char="Ø"/>
            </a:pPr>
            <a:r>
              <a:rPr lang="en-US" sz="2000" dirty="0" smtClean="0">
                <a:effectLst/>
                <a:latin typeface="+mn-lt"/>
                <a:ea typeface="Verdana" pitchFamily="34" charset="0"/>
                <a:cs typeface="Verdana" pitchFamily="34" charset="0"/>
              </a:rPr>
              <a:t>Completing primary on time</a:t>
            </a:r>
          </a:p>
          <a:p>
            <a:pPr marL="800100" lvl="1" indent="-342900">
              <a:lnSpc>
                <a:spcPct val="90000"/>
              </a:lnSpc>
              <a:buFont typeface="Wingdings" pitchFamily="2" charset="2"/>
              <a:buChar char="Ø"/>
            </a:pPr>
            <a:r>
              <a:rPr lang="en-US" sz="2000" dirty="0" smtClean="0">
                <a:effectLst/>
                <a:latin typeface="+mn-lt"/>
                <a:ea typeface="Verdana" pitchFamily="34" charset="0"/>
                <a:cs typeface="Verdana" pitchFamily="34" charset="0"/>
              </a:rPr>
              <a:t>Access to water</a:t>
            </a:r>
          </a:p>
          <a:p>
            <a:pPr marL="800100" lvl="1" indent="-342900">
              <a:lnSpc>
                <a:spcPct val="90000"/>
              </a:lnSpc>
              <a:buFont typeface="Wingdings" pitchFamily="2" charset="2"/>
              <a:buChar char="Ø"/>
            </a:pPr>
            <a:r>
              <a:rPr lang="en-US" sz="2000" dirty="0" smtClean="0">
                <a:effectLst/>
                <a:latin typeface="+mn-lt"/>
                <a:ea typeface="Verdana" pitchFamily="34" charset="0"/>
                <a:cs typeface="Verdana" pitchFamily="34" charset="0"/>
              </a:rPr>
              <a:t>Access to sanitation</a:t>
            </a:r>
            <a:endParaRPr lang="en-US" sz="2000" dirty="0" smtClean="0">
              <a:effectLst/>
              <a:ea typeface="Verdana" pitchFamily="34" charset="0"/>
              <a:cs typeface="Verdana" pitchFamily="34" charset="0"/>
            </a:endParaRPr>
          </a:p>
          <a:p>
            <a:pPr marL="800100" lvl="1" indent="-342900">
              <a:lnSpc>
                <a:spcPct val="90000"/>
              </a:lnSpc>
              <a:buFont typeface="Wingdings" pitchFamily="2" charset="2"/>
              <a:buChar char="Ø"/>
            </a:pPr>
            <a:r>
              <a:rPr lang="en-US" sz="2000" dirty="0" smtClean="0">
                <a:effectLst/>
                <a:latin typeface="+mn-lt"/>
                <a:ea typeface="Verdana" pitchFamily="34" charset="0"/>
                <a:cs typeface="Verdana" pitchFamily="34" charset="0"/>
              </a:rPr>
              <a:t>Access to electricity</a:t>
            </a:r>
            <a:endParaRPr lang="en-US" sz="1600" dirty="0">
              <a:effectLst/>
              <a:latin typeface="+mn-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6019800"/>
            <a:ext cx="8305800" cy="590931"/>
          </a:xfrm>
          <a:prstGeom prst="rect">
            <a:avLst/>
          </a:prstGeom>
          <a:noFill/>
        </p:spPr>
        <p:txBody>
          <a:bodyPr wrap="square" rtlCol="0">
            <a:spAutoFit/>
          </a:bodyPr>
          <a:lstStyle/>
          <a:p>
            <a:pPr>
              <a:lnSpc>
                <a:spcPct val="90000"/>
              </a:lnSpc>
            </a:pPr>
            <a:r>
              <a:rPr lang="en-US" sz="1800" dirty="0" smtClean="0">
                <a:effectLst/>
                <a:latin typeface="Perpetua (Body)"/>
              </a:rPr>
              <a:t>In terms of school attendance,  African countries are comparable with many countries in LAC region – in coverage and HOI</a:t>
            </a:r>
          </a:p>
        </p:txBody>
      </p:sp>
      <p:sp>
        <p:nvSpPr>
          <p:cNvPr id="6" name="Title 1"/>
          <p:cNvSpPr txBox="1">
            <a:spLocks/>
          </p:cNvSpPr>
          <p:nvPr/>
        </p:nvSpPr>
        <p:spPr bwMode="auto">
          <a:xfrm>
            <a:off x="457200" y="152400"/>
            <a:ext cx="8305800" cy="6858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FF00"/>
                </a:solidFill>
                <a:uLnTx/>
                <a:uFillTx/>
                <a:latin typeface="+mj-lt"/>
                <a:ea typeface="+mj-ea"/>
                <a:cs typeface="+mj-cs"/>
              </a:rPr>
              <a:t>Africa and Latin America </a:t>
            </a:r>
            <a:r>
              <a:rPr lang="en-US" sz="2800" kern="0" dirty="0" smtClean="0">
                <a:solidFill>
                  <a:srgbClr val="FFFF00"/>
                </a:solidFill>
                <a:latin typeface="+mj-lt"/>
                <a:ea typeface="+mj-ea"/>
                <a:cs typeface="+mj-cs"/>
              </a:rPr>
              <a:t>  </a:t>
            </a:r>
            <a:r>
              <a:rPr kumimoji="0" lang="en-US" sz="2800" b="0" i="0" u="none" strike="noStrike" kern="0" cap="none" spc="0" normalizeH="0" baseline="0" noProof="0" dirty="0" smtClean="0">
                <a:ln>
                  <a:noFill/>
                </a:ln>
                <a:solidFill>
                  <a:srgbClr val="FFFF00"/>
                </a:solidFill>
                <a:uLnTx/>
                <a:uFillTx/>
                <a:latin typeface="+mj-lt"/>
                <a:ea typeface="+mj-ea"/>
                <a:cs typeface="+mj-cs"/>
              </a:rPr>
              <a:t>(late 2000s)</a:t>
            </a:r>
            <a:endParaRPr kumimoji="0" lang="en-US" sz="2800" b="0" i="0" u="none" strike="noStrike" kern="0" cap="none" spc="0" normalizeH="0" baseline="0" noProof="0" dirty="0">
              <a:ln>
                <a:noFill/>
              </a:ln>
              <a:solidFill>
                <a:srgbClr val="FFFF00"/>
              </a:solidFill>
              <a:uLnTx/>
              <a:uFillTx/>
              <a:latin typeface="+mj-lt"/>
              <a:ea typeface="+mj-ea"/>
              <a:cs typeface="+mj-cs"/>
            </a:endParaRPr>
          </a:p>
        </p:txBody>
      </p:sp>
      <p:sp>
        <p:nvSpPr>
          <p:cNvPr id="5" name="TextBox 4"/>
          <p:cNvSpPr txBox="1"/>
          <p:nvPr/>
        </p:nvSpPr>
        <p:spPr>
          <a:xfrm>
            <a:off x="914400" y="5638800"/>
            <a:ext cx="7239000" cy="307777"/>
          </a:xfrm>
          <a:prstGeom prst="rect">
            <a:avLst/>
          </a:prstGeom>
          <a:noFill/>
          <a:ln>
            <a:solidFill>
              <a:schemeClr val="accent1"/>
            </a:solidFill>
          </a:ln>
        </p:spPr>
        <p:txBody>
          <a:bodyPr wrap="square" rtlCol="0">
            <a:spAutoFit/>
          </a:bodyPr>
          <a:lstStyle/>
          <a:p>
            <a:pPr>
              <a:lnSpc>
                <a:spcPct val="100000"/>
              </a:lnSpc>
            </a:pPr>
            <a:r>
              <a:rPr lang="en-US" sz="1400" i="1" dirty="0" smtClean="0">
                <a:solidFill>
                  <a:schemeClr val="tx2"/>
                </a:solidFill>
                <a:effectLst/>
                <a:latin typeface="Perpetua (Body)"/>
              </a:rPr>
              <a:t>Note</a:t>
            </a:r>
            <a:r>
              <a:rPr lang="en-US" sz="1400" dirty="0" smtClean="0">
                <a:solidFill>
                  <a:schemeClr val="tx2"/>
                </a:solidFill>
                <a:effectLst/>
                <a:latin typeface="Perpetua (Body)"/>
              </a:rPr>
              <a:t>:  HOIs use the same definition of opportunities and comparable list of circumstances </a:t>
            </a:r>
            <a:endParaRPr lang="en-US" sz="1400" dirty="0">
              <a:solidFill>
                <a:schemeClr val="tx2"/>
              </a:solidFill>
              <a:latin typeface="+mn-lt"/>
            </a:endParaRPr>
          </a:p>
        </p:txBody>
      </p:sp>
      <p:pic>
        <p:nvPicPr>
          <p:cNvPr id="8" name="Picture 7" descr="hoi_attendance10_14_LAC.emf"/>
          <p:cNvPicPr/>
          <p:nvPr/>
        </p:nvPicPr>
        <p:blipFill>
          <a:blip r:embed="rId2" cstate="print"/>
          <a:stretch>
            <a:fillRect/>
          </a:stretch>
        </p:blipFill>
        <p:spPr>
          <a:xfrm>
            <a:off x="533400" y="990600"/>
            <a:ext cx="8077200" cy="44196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spect="1" noChangeArrowheads="1"/>
          </p:cNvPicPr>
          <p:nvPr/>
        </p:nvPicPr>
        <p:blipFill>
          <a:blip r:embed="rId2" cstate="print"/>
          <a:srcRect/>
          <a:stretch>
            <a:fillRect/>
          </a:stretch>
        </p:blipFill>
        <p:spPr bwMode="auto">
          <a:xfrm>
            <a:off x="228600" y="1371599"/>
            <a:ext cx="4067520" cy="3474720"/>
          </a:xfrm>
          <a:prstGeom prst="rect">
            <a:avLst/>
          </a:prstGeom>
          <a:noFill/>
          <a:ln w="9525">
            <a:noFill/>
            <a:miter lim="800000"/>
            <a:headEnd/>
            <a:tailEnd/>
          </a:ln>
          <a:effectLst/>
        </p:spPr>
      </p:pic>
      <p:pic>
        <p:nvPicPr>
          <p:cNvPr id="16386" name="Picture 2"/>
          <p:cNvPicPr>
            <a:picLocks noChangeAspect="1" noChangeArrowheads="1"/>
          </p:cNvPicPr>
          <p:nvPr/>
        </p:nvPicPr>
        <p:blipFill>
          <a:blip r:embed="rId3" cstate="print"/>
          <a:srcRect/>
          <a:stretch>
            <a:fillRect/>
          </a:stretch>
        </p:blipFill>
        <p:spPr bwMode="auto">
          <a:xfrm>
            <a:off x="2362200" y="4953000"/>
            <a:ext cx="4248150" cy="1571625"/>
          </a:xfrm>
          <a:prstGeom prst="rect">
            <a:avLst/>
          </a:prstGeom>
          <a:noFill/>
          <a:ln w="9525">
            <a:noFill/>
            <a:miter lim="800000"/>
            <a:headEnd/>
            <a:tailEnd/>
          </a:ln>
          <a:effectLst/>
        </p:spPr>
      </p:pic>
      <p:pic>
        <p:nvPicPr>
          <p:cNvPr id="16387" name="Picture 3"/>
          <p:cNvPicPr>
            <a:picLocks noChangeAspect="1" noChangeArrowheads="1"/>
          </p:cNvPicPr>
          <p:nvPr/>
        </p:nvPicPr>
        <p:blipFill>
          <a:blip r:embed="rId4" cstate="print"/>
          <a:srcRect/>
          <a:stretch>
            <a:fillRect/>
          </a:stretch>
        </p:blipFill>
        <p:spPr bwMode="auto">
          <a:xfrm>
            <a:off x="4343400" y="1371600"/>
            <a:ext cx="4724771" cy="3474720"/>
          </a:xfrm>
          <a:prstGeom prst="rect">
            <a:avLst/>
          </a:prstGeom>
          <a:noFill/>
          <a:ln w="9525">
            <a:noFill/>
            <a:miter lim="800000"/>
            <a:headEnd/>
            <a:tailEnd/>
          </a:ln>
          <a:effectLst/>
        </p:spPr>
      </p:pic>
      <p:sp>
        <p:nvSpPr>
          <p:cNvPr id="7" name="TextBox 6"/>
          <p:cNvSpPr txBox="1"/>
          <p:nvPr/>
        </p:nvSpPr>
        <p:spPr>
          <a:xfrm>
            <a:off x="457200" y="378869"/>
            <a:ext cx="8458200" cy="535531"/>
          </a:xfrm>
          <a:prstGeom prst="rect">
            <a:avLst/>
          </a:prstGeom>
          <a:noFill/>
        </p:spPr>
        <p:txBody>
          <a:bodyPr wrap="square" rtlCol="0">
            <a:spAutoFit/>
          </a:bodyPr>
          <a:lstStyle/>
          <a:p>
            <a:r>
              <a:rPr lang="en-US" sz="3600" dirty="0" smtClean="0"/>
              <a:t>Poverty has fallen in almost all countries</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57200" y="152400"/>
            <a:ext cx="8305800" cy="6858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Africa and Latin America (late 2000s)</a:t>
            </a:r>
            <a:endParaRPr kumimoji="0" lang="en-US" sz="2800" b="0" i="0" u="none" strike="noStrike" kern="0" cap="none" spc="0" normalizeH="0" baseline="0" noProof="0" dirty="0">
              <a:ln>
                <a:noFill/>
              </a:ln>
              <a:solidFill>
                <a:srgbClr val="FFFF00"/>
              </a:solidFill>
              <a:effectLst>
                <a:outerShdw blurRad="38100" dist="38100" dir="2700000" algn="tl">
                  <a:srgbClr val="000000"/>
                </a:outerShdw>
              </a:effectLst>
              <a:uLnTx/>
              <a:uFillTx/>
              <a:latin typeface="+mj-lt"/>
              <a:ea typeface="+mj-ea"/>
              <a:cs typeface="+mj-cs"/>
            </a:endParaRPr>
          </a:p>
        </p:txBody>
      </p:sp>
      <p:sp>
        <p:nvSpPr>
          <p:cNvPr id="8" name="TextBox 7"/>
          <p:cNvSpPr txBox="1"/>
          <p:nvPr/>
        </p:nvSpPr>
        <p:spPr>
          <a:xfrm>
            <a:off x="609600" y="6019800"/>
            <a:ext cx="8305800" cy="584775"/>
          </a:xfrm>
          <a:prstGeom prst="rect">
            <a:avLst/>
          </a:prstGeom>
          <a:noFill/>
        </p:spPr>
        <p:txBody>
          <a:bodyPr wrap="square" rtlCol="0">
            <a:spAutoFit/>
          </a:bodyPr>
          <a:lstStyle/>
          <a:p>
            <a:r>
              <a:rPr lang="en-US" sz="1800" dirty="0" smtClean="0">
                <a:effectLst/>
                <a:latin typeface="Perpetua" pitchFamily="18" charset="0"/>
              </a:rPr>
              <a:t> </a:t>
            </a:r>
            <a:r>
              <a:rPr lang="en-US" sz="2000" dirty="0" smtClean="0">
                <a:effectLst/>
                <a:latin typeface="+mj-lt"/>
              </a:rPr>
              <a:t>African countries compare poorly with most LAC countries on completion of primary on time  - </a:t>
            </a:r>
            <a:r>
              <a:rPr lang="en-US" sz="1800" dirty="0" smtClean="0">
                <a:effectLst/>
                <a:latin typeface="+mj-lt"/>
              </a:rPr>
              <a:t>Late entry is a major problem in Africa</a:t>
            </a:r>
            <a:endParaRPr lang="en-US" sz="1800" dirty="0">
              <a:effectLst/>
              <a:latin typeface="+mj-lt"/>
            </a:endParaRPr>
          </a:p>
        </p:txBody>
      </p:sp>
      <p:pic>
        <p:nvPicPr>
          <p:cNvPr id="6" name="Picture 5" descr="hoi_finish_6_ontime_LAC.emf"/>
          <p:cNvPicPr/>
          <p:nvPr/>
        </p:nvPicPr>
        <p:blipFill>
          <a:blip r:embed="rId2" cstate="print"/>
          <a:stretch>
            <a:fillRect/>
          </a:stretch>
        </p:blipFill>
        <p:spPr>
          <a:xfrm>
            <a:off x="381000" y="914400"/>
            <a:ext cx="8229600" cy="4648200"/>
          </a:xfrm>
          <a:prstGeom prst="rect">
            <a:avLst/>
          </a:prstGeom>
          <a:ln>
            <a:solidFill>
              <a:schemeClr val="tx1"/>
            </a:solidFill>
          </a:ln>
        </p:spPr>
      </p:pic>
      <p:sp>
        <p:nvSpPr>
          <p:cNvPr id="7" name="TextBox 6"/>
          <p:cNvSpPr txBox="1"/>
          <p:nvPr/>
        </p:nvSpPr>
        <p:spPr>
          <a:xfrm>
            <a:off x="2667000" y="1066800"/>
            <a:ext cx="4114800" cy="313932"/>
          </a:xfrm>
          <a:prstGeom prst="rect">
            <a:avLst/>
          </a:prstGeom>
          <a:solidFill>
            <a:schemeClr val="tx1"/>
          </a:solidFill>
        </p:spPr>
        <p:txBody>
          <a:bodyPr wrap="square" rtlCol="0">
            <a:spAutoFit/>
          </a:bodyPr>
          <a:lstStyle/>
          <a:p>
            <a:pPr algn="ctr"/>
            <a:r>
              <a:rPr lang="en-US" sz="1800" dirty="0" smtClean="0">
                <a:solidFill>
                  <a:schemeClr val="bg1">
                    <a:lumMod val="50000"/>
                  </a:schemeClr>
                </a:solidFill>
              </a:rPr>
              <a:t>Finished  Primary education on Time</a:t>
            </a:r>
            <a:endParaRPr lang="en-US" sz="1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914400"/>
          </a:xfrm>
        </p:spPr>
        <p:txBody>
          <a:bodyPr>
            <a:noAutofit/>
          </a:bodyPr>
          <a:lstStyle/>
          <a:p>
            <a:r>
              <a:rPr lang="en-US" sz="2800" smtClean="0">
                <a:effectLst>
                  <a:outerShdw blurRad="38100" dist="38100" dir="2700000" algn="tl">
                    <a:srgbClr val="000000">
                      <a:alpha val="43137"/>
                    </a:srgbClr>
                  </a:outerShdw>
                </a:effectLst>
              </a:rPr>
              <a:t>Encouraging trends for Africa on school attendance (late 1990s – late 2000s)</a:t>
            </a:r>
            <a:endParaRPr lang="en-US" sz="2800">
              <a:effectLst>
                <a:outerShdw blurRad="38100" dist="38100" dir="2700000" algn="tl">
                  <a:srgbClr val="000000">
                    <a:alpha val="43137"/>
                  </a:srgbClr>
                </a:outerShdw>
              </a:effectLst>
            </a:endParaRPr>
          </a:p>
        </p:txBody>
      </p:sp>
      <p:sp>
        <p:nvSpPr>
          <p:cNvPr id="6" name="TextBox 5"/>
          <p:cNvSpPr txBox="1"/>
          <p:nvPr/>
        </p:nvSpPr>
        <p:spPr>
          <a:xfrm>
            <a:off x="457200" y="5638800"/>
            <a:ext cx="8229600" cy="984885"/>
          </a:xfrm>
          <a:prstGeom prst="rect">
            <a:avLst/>
          </a:prstGeom>
          <a:noFill/>
        </p:spPr>
        <p:txBody>
          <a:bodyPr wrap="square" rtlCol="0">
            <a:spAutoFit/>
          </a:bodyPr>
          <a:lstStyle/>
          <a:p>
            <a:pPr>
              <a:lnSpc>
                <a:spcPct val="90000"/>
              </a:lnSpc>
              <a:buFont typeface="Arial" pitchFamily="34" charset="0"/>
              <a:buChar char="•"/>
            </a:pPr>
            <a:r>
              <a:rPr lang="en-US" sz="1600" smtClean="0">
                <a:latin typeface="Perpetua" pitchFamily="18" charset="0"/>
              </a:rPr>
              <a:t>  </a:t>
            </a:r>
            <a:r>
              <a:rPr lang="en-US" sz="2000" smtClean="0">
                <a:effectLst/>
                <a:latin typeface="Perpetua" pitchFamily="18" charset="0"/>
              </a:rPr>
              <a:t>Large improvements in school attendance for most African countries</a:t>
            </a:r>
          </a:p>
          <a:p>
            <a:pPr>
              <a:lnSpc>
                <a:spcPct val="90000"/>
              </a:lnSpc>
              <a:buFont typeface="Arial" pitchFamily="34" charset="0"/>
              <a:buChar char="•"/>
            </a:pPr>
            <a:r>
              <a:rPr lang="en-US" sz="2000" smtClean="0">
                <a:effectLst/>
                <a:latin typeface="Perpetua" pitchFamily="18" charset="0"/>
              </a:rPr>
              <a:t>  In almost all African countries change in HOI &gt; change in coverage </a:t>
            </a:r>
            <a:r>
              <a:rPr lang="en-US" sz="2000" smtClean="0">
                <a:effectLst/>
                <a:latin typeface="Perpetua" pitchFamily="18" charset="0"/>
                <a:sym typeface="Wingdings" pitchFamily="2" charset="2"/>
              </a:rPr>
              <a:t> reduction in inequality in attendance</a:t>
            </a:r>
            <a:endParaRPr lang="en-US" sz="1600">
              <a:effectLst/>
              <a:latin typeface="Perpetua" pitchFamily="18" charset="0"/>
            </a:endParaRPr>
          </a:p>
        </p:txBody>
      </p:sp>
      <p:pic>
        <p:nvPicPr>
          <p:cNvPr id="8" name="Picture 7" descr="hoi_attendance10_14_changeLAC2.emf"/>
          <p:cNvPicPr>
            <a:picLocks noChangeAspect="1"/>
          </p:cNvPicPr>
          <p:nvPr/>
        </p:nvPicPr>
        <p:blipFill>
          <a:blip r:embed="rId2" cstate="print"/>
          <a:stretch>
            <a:fillRect/>
          </a:stretch>
        </p:blipFill>
        <p:spPr>
          <a:xfrm>
            <a:off x="116967" y="1219200"/>
            <a:ext cx="8874633" cy="450716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944562"/>
          </a:xfrm>
        </p:spPr>
        <p:txBody>
          <a:bodyPr>
            <a:noAutofit/>
          </a:bodyPr>
          <a:lstStyle/>
          <a:p>
            <a:r>
              <a:rPr lang="en-US" sz="2800" smtClean="0">
                <a:effectLst>
                  <a:outerShdw blurRad="38100" dist="38100" dir="2700000" algn="tl">
                    <a:srgbClr val="000000">
                      <a:alpha val="43137"/>
                    </a:srgbClr>
                  </a:outerShdw>
                </a:effectLst>
              </a:rPr>
              <a:t>But mixed picture on trends for primary school completion in Africa</a:t>
            </a:r>
            <a:endParaRPr lang="en-US" sz="2800">
              <a:effectLst>
                <a:outerShdw blurRad="38100" dist="38100" dir="2700000" algn="tl">
                  <a:srgbClr val="000000">
                    <a:alpha val="43137"/>
                  </a:srgbClr>
                </a:outerShdw>
              </a:effectLst>
            </a:endParaRPr>
          </a:p>
        </p:txBody>
      </p:sp>
      <p:sp>
        <p:nvSpPr>
          <p:cNvPr id="5" name="TextBox 4"/>
          <p:cNvSpPr txBox="1"/>
          <p:nvPr/>
        </p:nvSpPr>
        <p:spPr>
          <a:xfrm>
            <a:off x="457200" y="5562600"/>
            <a:ext cx="8382000" cy="992579"/>
          </a:xfrm>
          <a:prstGeom prst="rect">
            <a:avLst/>
          </a:prstGeom>
          <a:noFill/>
        </p:spPr>
        <p:txBody>
          <a:bodyPr wrap="square" rtlCol="0">
            <a:spAutoFit/>
          </a:bodyPr>
          <a:lstStyle/>
          <a:p>
            <a:pPr>
              <a:lnSpc>
                <a:spcPct val="90000"/>
              </a:lnSpc>
              <a:buFont typeface="Arial" pitchFamily="34" charset="0"/>
              <a:buChar char="•"/>
            </a:pPr>
            <a:r>
              <a:rPr lang="en-US" sz="1600" dirty="0" smtClean="0">
                <a:effectLst/>
                <a:latin typeface="Perpetua" pitchFamily="18" charset="0"/>
              </a:rPr>
              <a:t> </a:t>
            </a:r>
            <a:r>
              <a:rPr lang="en-US" sz="2000" dirty="0" smtClean="0">
                <a:effectLst/>
                <a:latin typeface="Perpetua" pitchFamily="18" charset="0"/>
              </a:rPr>
              <a:t>Little or no improvement in HOI for 7 out of 16 African countries  </a:t>
            </a:r>
            <a:endParaRPr lang="en-US" sz="1600" dirty="0" smtClean="0">
              <a:effectLst/>
              <a:latin typeface="Perpetua" pitchFamily="18" charset="0"/>
            </a:endParaRPr>
          </a:p>
          <a:p>
            <a:pPr>
              <a:lnSpc>
                <a:spcPct val="90000"/>
              </a:lnSpc>
              <a:buFont typeface="Arial" pitchFamily="34" charset="0"/>
              <a:buChar char="•"/>
            </a:pPr>
            <a:r>
              <a:rPr lang="en-US" sz="2000" dirty="0" smtClean="0">
                <a:effectLst/>
                <a:latin typeface="Perpetua" pitchFamily="18" charset="0"/>
              </a:rPr>
              <a:t> Increase in HOI much smaller than increase in coverage for the 9 African countries showing an improvement </a:t>
            </a:r>
            <a:r>
              <a:rPr lang="en-US" sz="2000" dirty="0" smtClean="0">
                <a:effectLst/>
                <a:latin typeface="Perpetua" pitchFamily="18" charset="0"/>
                <a:sym typeface="Wingdings" pitchFamily="2" charset="2"/>
              </a:rPr>
              <a:t> rise in inequality in primary school completion</a:t>
            </a:r>
          </a:p>
        </p:txBody>
      </p:sp>
      <p:pic>
        <p:nvPicPr>
          <p:cNvPr id="8" name="Picture 7" descr="hoi_finish_6_ontime_changeLAC2.emf"/>
          <p:cNvPicPr>
            <a:picLocks noChangeAspect="1"/>
          </p:cNvPicPr>
          <p:nvPr/>
        </p:nvPicPr>
        <p:blipFill>
          <a:blip r:embed="rId2" cstate="print"/>
          <a:stretch>
            <a:fillRect/>
          </a:stretch>
        </p:blipFill>
        <p:spPr>
          <a:xfrm>
            <a:off x="217408" y="1117812"/>
            <a:ext cx="8774192" cy="4456154"/>
          </a:xfrm>
          <a:prstGeom prst="rect">
            <a:avLst/>
          </a:prstGeom>
        </p:spPr>
      </p:pic>
      <p:sp>
        <p:nvSpPr>
          <p:cNvPr id="6" name="TextBox 5"/>
          <p:cNvSpPr txBox="1"/>
          <p:nvPr/>
        </p:nvSpPr>
        <p:spPr>
          <a:xfrm>
            <a:off x="2667000" y="1295400"/>
            <a:ext cx="4114800" cy="529376"/>
          </a:xfrm>
          <a:prstGeom prst="rect">
            <a:avLst/>
          </a:prstGeom>
          <a:solidFill>
            <a:schemeClr val="tx1"/>
          </a:solidFill>
        </p:spPr>
        <p:txBody>
          <a:bodyPr wrap="square" rtlCol="0">
            <a:spAutoFit/>
          </a:bodyPr>
          <a:lstStyle/>
          <a:p>
            <a:pPr algn="ctr"/>
            <a:r>
              <a:rPr lang="en-US" sz="1800" dirty="0" smtClean="0">
                <a:solidFill>
                  <a:schemeClr val="bg1">
                    <a:lumMod val="50000"/>
                  </a:schemeClr>
                </a:solidFill>
              </a:rPr>
              <a:t>Finished  Primary education on Time</a:t>
            </a:r>
          </a:p>
          <a:p>
            <a:pPr algn="ctr"/>
            <a:r>
              <a:rPr lang="en-US" sz="1400" dirty="0" smtClean="0">
                <a:solidFill>
                  <a:schemeClr val="bg1">
                    <a:lumMod val="50000"/>
                  </a:schemeClr>
                </a:solidFill>
              </a:rPr>
              <a:t>Annual Change</a:t>
            </a:r>
            <a:endParaRPr lang="en-US" sz="14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6550223"/>
            <a:ext cx="8077200" cy="307777"/>
          </a:xfrm>
          <a:prstGeom prst="rect">
            <a:avLst/>
          </a:prstGeom>
          <a:noFill/>
        </p:spPr>
        <p:txBody>
          <a:bodyPr wrap="square" rtlCol="0">
            <a:spAutoFit/>
          </a:bodyPr>
          <a:lstStyle/>
          <a:p>
            <a:r>
              <a:rPr lang="en-US" sz="1400" dirty="0" smtClean="0"/>
              <a:t>Source: World Bank</a:t>
            </a:r>
            <a:endParaRPr lang="en-US" sz="1400" dirty="0"/>
          </a:p>
        </p:txBody>
      </p:sp>
      <p:sp>
        <p:nvSpPr>
          <p:cNvPr id="4" name="Title 1"/>
          <p:cNvSpPr txBox="1">
            <a:spLocks/>
          </p:cNvSpPr>
          <p:nvPr/>
        </p:nvSpPr>
        <p:spPr>
          <a:xfrm>
            <a:off x="228600" y="228601"/>
            <a:ext cx="8686800" cy="685799"/>
          </a:xfrm>
          <a:prstGeom prst="rect">
            <a:avLst/>
          </a:prstGeom>
        </p:spPr>
        <p:txBody>
          <a:bodyPr vert="horz" lIns="91440" tIns="45720" rIns="91440" bIns="45720" rtlCol="0" anchor="ctr">
            <a:normAutofit/>
          </a:bodyPr>
          <a:lstStyle/>
          <a:p>
            <a:pPr lvl="0" algn="ctr">
              <a:lnSpc>
                <a:spcPct val="110000"/>
              </a:lnSpc>
              <a:spcBef>
                <a:spcPct val="0"/>
              </a:spcBef>
              <a:defRPr/>
            </a:pPr>
            <a:r>
              <a:rPr lang="en-US" dirty="0" smtClean="0">
                <a:solidFill>
                  <a:srgbClr val="FFFF00"/>
                </a:solidFill>
                <a:latin typeface="+mj-lt"/>
              </a:rPr>
              <a:t>Africa and Latin America – Electricity </a:t>
            </a:r>
            <a:endParaRPr lang="en-US" dirty="0">
              <a:solidFill>
                <a:srgbClr val="FFFF00"/>
              </a:solidFill>
              <a:latin typeface="+mj-lt"/>
            </a:endParaRPr>
          </a:p>
        </p:txBody>
      </p:sp>
      <p:pic>
        <p:nvPicPr>
          <p:cNvPr id="6" name="Picture 5" descr="hoi_electricity_LAC.emf"/>
          <p:cNvPicPr/>
          <p:nvPr/>
        </p:nvPicPr>
        <p:blipFill>
          <a:blip r:embed="rId2" cstate="print"/>
          <a:stretch>
            <a:fillRect/>
          </a:stretch>
        </p:blipFill>
        <p:spPr>
          <a:xfrm>
            <a:off x="381000" y="990600"/>
            <a:ext cx="8458200" cy="51816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6400800"/>
            <a:ext cx="6400800" cy="240066"/>
          </a:xfrm>
          <a:prstGeom prst="rect">
            <a:avLst/>
          </a:prstGeom>
          <a:solidFill>
            <a:schemeClr val="bg1"/>
          </a:solidFill>
          <a:ln>
            <a:solidFill>
              <a:schemeClr val="tx1"/>
            </a:solidFill>
          </a:ln>
        </p:spPr>
        <p:txBody>
          <a:bodyPr wrap="square" rtlCol="0">
            <a:spAutoFit/>
          </a:bodyPr>
          <a:lstStyle/>
          <a:p>
            <a:r>
              <a:rPr lang="en-US" sz="1200" i="1" dirty="0" smtClean="0">
                <a:effectLst/>
                <a:latin typeface="Verdana" pitchFamily="34" charset="0"/>
                <a:ea typeface="Verdana" pitchFamily="34" charset="0"/>
                <a:cs typeface="Verdana" pitchFamily="34" charset="0"/>
              </a:rPr>
              <a:t>Source</a:t>
            </a:r>
            <a:r>
              <a:rPr lang="en-US" sz="1200" dirty="0" smtClean="0">
                <a:effectLst/>
                <a:latin typeface="Verdana" pitchFamily="34" charset="0"/>
                <a:ea typeface="Verdana" pitchFamily="34" charset="0"/>
                <a:cs typeface="Verdana" pitchFamily="34" charset="0"/>
              </a:rPr>
              <a:t>: World Bank using DHS data; work under progress (do not cite)</a:t>
            </a:r>
            <a:endParaRPr lang="en-US" sz="1200" dirty="0">
              <a:effectLst/>
              <a:latin typeface="Verdana" pitchFamily="34" charset="0"/>
              <a:ea typeface="Verdana" pitchFamily="34" charset="0"/>
              <a:cs typeface="Verdana" pitchFamily="34" charset="0"/>
            </a:endParaRPr>
          </a:p>
        </p:txBody>
      </p:sp>
      <p:sp>
        <p:nvSpPr>
          <p:cNvPr id="5" name="Title 1"/>
          <p:cNvSpPr txBox="1">
            <a:spLocks/>
          </p:cNvSpPr>
          <p:nvPr/>
        </p:nvSpPr>
        <p:spPr bwMode="auto">
          <a:xfrm>
            <a:off x="533400" y="122238"/>
            <a:ext cx="8305800" cy="944562"/>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Changes in the HOI - Electricity</a:t>
            </a:r>
            <a:b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br>
            <a: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(late</a:t>
            </a:r>
            <a:r>
              <a:rPr kumimoji="0" lang="en-US" sz="2800" i="0" u="none" strike="noStrike" kern="0" cap="none" spc="0" normalizeH="0" noProof="0" dirty="0" smtClean="0">
                <a:ln>
                  <a:noFill/>
                </a:ln>
                <a:solidFill>
                  <a:srgbClr val="FFFF00"/>
                </a:solidFill>
                <a:effectLst/>
                <a:uLnTx/>
                <a:uFillTx/>
                <a:latin typeface="Verdana" pitchFamily="34" charset="0"/>
                <a:ea typeface="Verdana" pitchFamily="34" charset="0"/>
                <a:cs typeface="Verdana" pitchFamily="34" charset="0"/>
              </a:rPr>
              <a:t> 1990’s vs. late 2000’s)</a:t>
            </a:r>
            <a:endParaRPr kumimoji="0" lang="en-US" sz="280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endParaRPr>
          </a:p>
        </p:txBody>
      </p:sp>
      <p:pic>
        <p:nvPicPr>
          <p:cNvPr id="8" name="Picture 7" descr="hoi_electricity_changeLAC2.emf"/>
          <p:cNvPicPr>
            <a:picLocks noChangeAspect="1"/>
          </p:cNvPicPr>
          <p:nvPr/>
        </p:nvPicPr>
        <p:blipFill>
          <a:blip r:embed="rId2" cstate="print"/>
          <a:stretch>
            <a:fillRect/>
          </a:stretch>
        </p:blipFill>
        <p:spPr>
          <a:xfrm>
            <a:off x="116967" y="1295401"/>
            <a:ext cx="8874633" cy="48768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6550223"/>
            <a:ext cx="8077200" cy="307777"/>
          </a:xfrm>
          <a:prstGeom prst="rect">
            <a:avLst/>
          </a:prstGeom>
          <a:noFill/>
        </p:spPr>
        <p:txBody>
          <a:bodyPr wrap="square" rtlCol="0">
            <a:spAutoFit/>
          </a:bodyPr>
          <a:lstStyle/>
          <a:p>
            <a:r>
              <a:rPr lang="en-US" sz="1400" dirty="0" smtClean="0"/>
              <a:t>Source: World Bank.  Sanitation – Flush toilet </a:t>
            </a:r>
            <a:endParaRPr lang="en-US" sz="1400" dirty="0"/>
          </a:p>
        </p:txBody>
      </p:sp>
      <p:sp>
        <p:nvSpPr>
          <p:cNvPr id="4" name="Title 1"/>
          <p:cNvSpPr txBox="1">
            <a:spLocks/>
          </p:cNvSpPr>
          <p:nvPr/>
        </p:nvSpPr>
        <p:spPr>
          <a:xfrm>
            <a:off x="228600" y="228601"/>
            <a:ext cx="8686800" cy="914400"/>
          </a:xfrm>
          <a:prstGeom prst="rect">
            <a:avLst/>
          </a:prstGeom>
        </p:spPr>
        <p:txBody>
          <a:bodyPr vert="horz" lIns="91440" tIns="45720" rIns="91440" bIns="45720" rtlCol="0" anchor="ctr">
            <a:normAutofit/>
          </a:bodyPr>
          <a:lstStyle/>
          <a:p>
            <a:pPr algn="ctr">
              <a:lnSpc>
                <a:spcPct val="110000"/>
              </a:lnSpc>
              <a:spcBef>
                <a:spcPct val="0"/>
              </a:spcBef>
              <a:defRPr/>
            </a:pPr>
            <a:r>
              <a:rPr lang="en-US" dirty="0" smtClean="0">
                <a:solidFill>
                  <a:srgbClr val="FFFF00"/>
                </a:solidFill>
              </a:rPr>
              <a:t>Africa and Latin America – Sanitation</a:t>
            </a:r>
            <a:endParaRPr lang="en-US" dirty="0">
              <a:solidFill>
                <a:srgbClr val="FFFF00"/>
              </a:solidFill>
              <a:latin typeface="+mj-lt"/>
            </a:endParaRPr>
          </a:p>
        </p:txBody>
      </p:sp>
      <p:pic>
        <p:nvPicPr>
          <p:cNvPr id="6" name="Picture 5" descr="hoi_sanitation_LAC.emf"/>
          <p:cNvPicPr/>
          <p:nvPr/>
        </p:nvPicPr>
        <p:blipFill>
          <a:blip r:embed="rId2" cstate="print"/>
          <a:stretch>
            <a:fillRect/>
          </a:stretch>
        </p:blipFill>
        <p:spPr>
          <a:xfrm>
            <a:off x="381000" y="1207835"/>
            <a:ext cx="8393192" cy="4888165"/>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6550223"/>
            <a:ext cx="8077200" cy="307777"/>
          </a:xfrm>
          <a:prstGeom prst="rect">
            <a:avLst/>
          </a:prstGeom>
          <a:noFill/>
        </p:spPr>
        <p:txBody>
          <a:bodyPr wrap="square" rtlCol="0">
            <a:spAutoFit/>
          </a:bodyPr>
          <a:lstStyle/>
          <a:p>
            <a:r>
              <a:rPr lang="en-US" sz="1400" dirty="0" smtClean="0"/>
              <a:t>Source: World Bank.  Access to water – piped water in the dwelling or property </a:t>
            </a:r>
            <a:endParaRPr lang="en-US" sz="1400" dirty="0"/>
          </a:p>
        </p:txBody>
      </p:sp>
      <p:sp>
        <p:nvSpPr>
          <p:cNvPr id="4" name="Title 1"/>
          <p:cNvSpPr txBox="1">
            <a:spLocks/>
          </p:cNvSpPr>
          <p:nvPr/>
        </p:nvSpPr>
        <p:spPr>
          <a:xfrm>
            <a:off x="228600" y="228601"/>
            <a:ext cx="8686800" cy="914400"/>
          </a:xfrm>
          <a:prstGeom prst="rect">
            <a:avLst/>
          </a:prstGeom>
        </p:spPr>
        <p:txBody>
          <a:bodyPr vert="horz" lIns="91440" tIns="45720" rIns="91440" bIns="45720" rtlCol="0" anchor="ctr">
            <a:normAutofit fontScale="77500" lnSpcReduction="20000"/>
          </a:bodyPr>
          <a:lstStyle/>
          <a:p>
            <a:pPr algn="ctr">
              <a:lnSpc>
                <a:spcPct val="110000"/>
              </a:lnSpc>
              <a:spcBef>
                <a:spcPct val="0"/>
              </a:spcBef>
              <a:defRPr/>
            </a:pPr>
            <a:r>
              <a:rPr lang="en-US" sz="3600" dirty="0" smtClean="0">
                <a:solidFill>
                  <a:srgbClr val="FFFF00"/>
                </a:solidFill>
              </a:rPr>
              <a:t>Africa and Latin America – Access to clean water</a:t>
            </a:r>
          </a:p>
        </p:txBody>
      </p:sp>
      <p:pic>
        <p:nvPicPr>
          <p:cNvPr id="6" name="Picture 5" descr="hoi_water_LAC.emf"/>
          <p:cNvPicPr/>
          <p:nvPr/>
        </p:nvPicPr>
        <p:blipFill>
          <a:blip r:embed="rId2" cstate="print"/>
          <a:stretch>
            <a:fillRect/>
          </a:stretch>
        </p:blipFill>
        <p:spPr>
          <a:xfrm>
            <a:off x="381000" y="1143000"/>
            <a:ext cx="8458200" cy="5105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47800" y="6400800"/>
            <a:ext cx="6400800" cy="240066"/>
          </a:xfrm>
          <a:prstGeom prst="rect">
            <a:avLst/>
          </a:prstGeom>
          <a:solidFill>
            <a:schemeClr val="bg1"/>
          </a:solidFill>
          <a:ln>
            <a:solidFill>
              <a:schemeClr val="tx1"/>
            </a:solidFill>
          </a:ln>
        </p:spPr>
        <p:txBody>
          <a:bodyPr wrap="square" rtlCol="0">
            <a:spAutoFit/>
          </a:bodyPr>
          <a:lstStyle/>
          <a:p>
            <a:r>
              <a:rPr lang="en-US" sz="1200" i="1" dirty="0" smtClean="0">
                <a:effectLst/>
                <a:latin typeface="Verdana" pitchFamily="34" charset="0"/>
                <a:ea typeface="Verdana" pitchFamily="34" charset="0"/>
                <a:cs typeface="Verdana" pitchFamily="34" charset="0"/>
              </a:rPr>
              <a:t>Source</a:t>
            </a:r>
            <a:r>
              <a:rPr lang="en-US" sz="1200" dirty="0" smtClean="0">
                <a:effectLst/>
                <a:latin typeface="Verdana" pitchFamily="34" charset="0"/>
                <a:ea typeface="Verdana" pitchFamily="34" charset="0"/>
                <a:cs typeface="Verdana" pitchFamily="34" charset="0"/>
              </a:rPr>
              <a:t>: World Bank using DHS data; work under progress (do not cite)</a:t>
            </a:r>
            <a:endParaRPr lang="en-US" sz="1200" dirty="0">
              <a:effectLst/>
              <a:latin typeface="Verdana" pitchFamily="34" charset="0"/>
              <a:ea typeface="Verdana" pitchFamily="34" charset="0"/>
              <a:cs typeface="Verdana" pitchFamily="34" charset="0"/>
            </a:endParaRPr>
          </a:p>
        </p:txBody>
      </p:sp>
      <p:sp>
        <p:nvSpPr>
          <p:cNvPr id="5" name="Title 1"/>
          <p:cNvSpPr txBox="1">
            <a:spLocks/>
          </p:cNvSpPr>
          <p:nvPr/>
        </p:nvSpPr>
        <p:spPr bwMode="auto">
          <a:xfrm>
            <a:off x="533400" y="122238"/>
            <a:ext cx="8305800" cy="944562"/>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Changes in the HOI  - Sanitation</a:t>
            </a:r>
            <a:b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br>
            <a: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(late</a:t>
            </a:r>
            <a:r>
              <a:rPr kumimoji="0" lang="en-US" sz="2800" i="0" u="none" strike="noStrike" kern="0" cap="none" spc="0" normalizeH="0" noProof="0" dirty="0" smtClean="0">
                <a:ln>
                  <a:noFill/>
                </a:ln>
                <a:solidFill>
                  <a:srgbClr val="FFFF00"/>
                </a:solidFill>
                <a:effectLst/>
                <a:uLnTx/>
                <a:uFillTx/>
                <a:latin typeface="Verdana" pitchFamily="34" charset="0"/>
                <a:ea typeface="Verdana" pitchFamily="34" charset="0"/>
                <a:cs typeface="Verdana" pitchFamily="34" charset="0"/>
              </a:rPr>
              <a:t> 1990’s vs. late 2000’s)</a:t>
            </a:r>
            <a:endParaRPr kumimoji="0" lang="en-US" sz="280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endParaRPr>
          </a:p>
        </p:txBody>
      </p:sp>
      <p:pic>
        <p:nvPicPr>
          <p:cNvPr id="8" name="Picture 7" descr="hoi_sanitation_changeLAC2.emf"/>
          <p:cNvPicPr>
            <a:picLocks noChangeAspect="1"/>
          </p:cNvPicPr>
          <p:nvPr/>
        </p:nvPicPr>
        <p:blipFill>
          <a:blip r:embed="rId2" cstate="print"/>
          <a:stretch>
            <a:fillRect/>
          </a:stretch>
        </p:blipFill>
        <p:spPr>
          <a:xfrm>
            <a:off x="128159" y="1219200"/>
            <a:ext cx="8874633" cy="481196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47800" y="6400800"/>
            <a:ext cx="6400800" cy="240066"/>
          </a:xfrm>
          <a:prstGeom prst="rect">
            <a:avLst/>
          </a:prstGeom>
          <a:solidFill>
            <a:schemeClr val="bg1"/>
          </a:solidFill>
          <a:ln>
            <a:solidFill>
              <a:schemeClr val="tx1"/>
            </a:solidFill>
          </a:ln>
        </p:spPr>
        <p:txBody>
          <a:bodyPr wrap="square" rtlCol="0">
            <a:spAutoFit/>
          </a:bodyPr>
          <a:lstStyle/>
          <a:p>
            <a:r>
              <a:rPr lang="en-US" sz="1200" i="1" dirty="0" smtClean="0">
                <a:effectLst/>
                <a:latin typeface="Verdana" pitchFamily="34" charset="0"/>
                <a:ea typeface="Verdana" pitchFamily="34" charset="0"/>
                <a:cs typeface="Verdana" pitchFamily="34" charset="0"/>
              </a:rPr>
              <a:t>Source</a:t>
            </a:r>
            <a:r>
              <a:rPr lang="en-US" sz="1200" dirty="0" smtClean="0">
                <a:effectLst/>
                <a:latin typeface="Verdana" pitchFamily="34" charset="0"/>
                <a:ea typeface="Verdana" pitchFamily="34" charset="0"/>
                <a:cs typeface="Verdana" pitchFamily="34" charset="0"/>
              </a:rPr>
              <a:t>: World Bank using DHS data; work under progress (do not cite)</a:t>
            </a:r>
            <a:endParaRPr lang="en-US" sz="1200" dirty="0">
              <a:effectLst/>
              <a:latin typeface="Verdana" pitchFamily="34" charset="0"/>
              <a:ea typeface="Verdana" pitchFamily="34" charset="0"/>
              <a:cs typeface="Verdana" pitchFamily="34" charset="0"/>
            </a:endParaRPr>
          </a:p>
        </p:txBody>
      </p:sp>
      <p:sp>
        <p:nvSpPr>
          <p:cNvPr id="5" name="Title 1"/>
          <p:cNvSpPr txBox="1">
            <a:spLocks/>
          </p:cNvSpPr>
          <p:nvPr/>
        </p:nvSpPr>
        <p:spPr bwMode="auto">
          <a:xfrm>
            <a:off x="533400" y="122238"/>
            <a:ext cx="8305800" cy="944562"/>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Changes in the HOI  - Water</a:t>
            </a:r>
            <a:b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br>
            <a:r>
              <a:rPr kumimoji="0" lang="en-US" sz="280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(late</a:t>
            </a:r>
            <a:r>
              <a:rPr kumimoji="0" lang="en-US" sz="2800" i="0" u="none" strike="noStrike" kern="0" cap="none" spc="0" normalizeH="0" noProof="0" dirty="0" smtClean="0">
                <a:ln>
                  <a:noFill/>
                </a:ln>
                <a:solidFill>
                  <a:srgbClr val="FFFF00"/>
                </a:solidFill>
                <a:effectLst/>
                <a:uLnTx/>
                <a:uFillTx/>
                <a:latin typeface="Verdana" pitchFamily="34" charset="0"/>
                <a:ea typeface="Verdana" pitchFamily="34" charset="0"/>
                <a:cs typeface="Verdana" pitchFamily="34" charset="0"/>
              </a:rPr>
              <a:t> 1990’s vs. late 2000’s)</a:t>
            </a:r>
            <a:endParaRPr kumimoji="0" lang="en-US" sz="280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endParaRPr>
          </a:p>
        </p:txBody>
      </p:sp>
      <p:pic>
        <p:nvPicPr>
          <p:cNvPr id="6" name="Picture 5" descr="hoi_water_changeLAC2.emf"/>
          <p:cNvPicPr>
            <a:picLocks noChangeAspect="1"/>
          </p:cNvPicPr>
          <p:nvPr/>
        </p:nvPicPr>
        <p:blipFill>
          <a:blip r:embed="rId2" cstate="print"/>
          <a:stretch>
            <a:fillRect/>
          </a:stretch>
        </p:blipFill>
        <p:spPr>
          <a:xfrm>
            <a:off x="128159" y="1295400"/>
            <a:ext cx="8874633" cy="48768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6550223"/>
            <a:ext cx="8077200" cy="307777"/>
          </a:xfrm>
          <a:prstGeom prst="rect">
            <a:avLst/>
          </a:prstGeom>
          <a:noFill/>
        </p:spPr>
        <p:txBody>
          <a:bodyPr wrap="square" rtlCol="0">
            <a:spAutoFit/>
          </a:bodyPr>
          <a:lstStyle/>
          <a:p>
            <a:r>
              <a:rPr lang="en-US" sz="1400" dirty="0" smtClean="0"/>
              <a:t>Source: World Bank</a:t>
            </a:r>
            <a:endParaRPr lang="en-US" sz="1400" dirty="0"/>
          </a:p>
        </p:txBody>
      </p:sp>
      <p:sp>
        <p:nvSpPr>
          <p:cNvPr id="4" name="Title 1"/>
          <p:cNvSpPr txBox="1">
            <a:spLocks/>
          </p:cNvSpPr>
          <p:nvPr/>
        </p:nvSpPr>
        <p:spPr>
          <a:xfrm>
            <a:off x="228600" y="228601"/>
            <a:ext cx="8686800" cy="914400"/>
          </a:xfrm>
          <a:prstGeom prst="rect">
            <a:avLst/>
          </a:prstGeom>
        </p:spPr>
        <p:txBody>
          <a:bodyPr vert="horz" lIns="91440" tIns="45720" rIns="91440" bIns="45720" rtlCol="0" anchor="ctr">
            <a:noAutofit/>
          </a:bodyPr>
          <a:lstStyle/>
          <a:p>
            <a:pPr lvl="0" algn="ctr">
              <a:lnSpc>
                <a:spcPct val="110000"/>
              </a:lnSpc>
              <a:spcBef>
                <a:spcPct val="0"/>
              </a:spcBef>
              <a:defRPr/>
            </a:pPr>
            <a:r>
              <a:rPr lang="en-US" sz="3600" dirty="0" smtClean="0">
                <a:solidFill>
                  <a:srgbClr val="FFFF00"/>
                </a:solidFill>
                <a:latin typeface="+mj-lt"/>
              </a:rPr>
              <a:t>HOI related to Access to key Household Services</a:t>
            </a:r>
            <a:endParaRPr lang="en-US" sz="3600" dirty="0">
              <a:solidFill>
                <a:srgbClr val="FFFF00"/>
              </a:solidFill>
              <a:latin typeface="+mj-lt"/>
            </a:endParaRPr>
          </a:p>
        </p:txBody>
      </p:sp>
      <p:graphicFrame>
        <p:nvGraphicFramePr>
          <p:cNvPr id="5" name="Table 4"/>
          <p:cNvGraphicFramePr>
            <a:graphicFrameLocks noGrp="1"/>
          </p:cNvGraphicFramePr>
          <p:nvPr/>
        </p:nvGraphicFramePr>
        <p:xfrm>
          <a:off x="1828800" y="2286000"/>
          <a:ext cx="5863593" cy="2247088"/>
        </p:xfrm>
        <a:graphic>
          <a:graphicData uri="http://schemas.openxmlformats.org/drawingml/2006/table">
            <a:tbl>
              <a:tblPr/>
              <a:tblGrid>
                <a:gridCol w="2895601"/>
                <a:gridCol w="199073"/>
                <a:gridCol w="886778"/>
                <a:gridCol w="1140143"/>
                <a:gridCol w="741998"/>
              </a:tblGrid>
              <a:tr h="466927">
                <a:tc>
                  <a:txBody>
                    <a:bodyPr/>
                    <a:lstStyle/>
                    <a:p>
                      <a:pPr algn="l" fontAlgn="ctr"/>
                      <a:r>
                        <a:rPr lang="en-US" sz="16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6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US" sz="1600" b="0" i="0" u="none" strike="noStrike">
                          <a:solidFill>
                            <a:srgbClr val="000000"/>
                          </a:solidFill>
                          <a:latin typeface="Calibri"/>
                        </a:rPr>
                        <a:t>Indonesia (2009)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846307">
                <a:tc>
                  <a:txBody>
                    <a:bodyPr/>
                    <a:lstStyle/>
                    <a:p>
                      <a:pPr algn="l" fontAlgn="ctr"/>
                      <a:r>
                        <a:rPr lang="en-US" sz="1600" b="0" i="0" u="none" strike="noStrike">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latin typeface="Calibri"/>
                        </a:rPr>
                        <a:t>Coverage rate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latin typeface="Calibri"/>
                        </a:rPr>
                        <a:t>Dissimilarity Index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latin typeface="Calibri"/>
                        </a:rPr>
                        <a:t>HOI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6927">
                <a:tc>
                  <a:txBody>
                    <a:bodyPr/>
                    <a:lstStyle/>
                    <a:p>
                      <a:pPr algn="l" fontAlgn="b"/>
                      <a:r>
                        <a:rPr lang="en-US" sz="1600" b="0" i="0" u="none" strike="noStrike" dirty="0">
                          <a:solidFill>
                            <a:srgbClr val="000000"/>
                          </a:solidFill>
                          <a:latin typeface="Calibri"/>
                        </a:rPr>
                        <a:t>Access to improved water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Calibri"/>
                        </a:rPr>
                        <a:t>66.7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Calibri"/>
                        </a:rPr>
                        <a:t>3.0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Calibri"/>
                        </a:rPr>
                        <a:t>64.6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6927">
                <a:tc>
                  <a:txBody>
                    <a:bodyPr/>
                    <a:lstStyle/>
                    <a:p>
                      <a:pPr algn="l" fontAlgn="b"/>
                      <a:r>
                        <a:rPr lang="en-US" sz="1600" b="0" i="0" u="none" strike="noStrike" dirty="0">
                          <a:solidFill>
                            <a:srgbClr val="000000"/>
                          </a:solidFill>
                          <a:latin typeface="Calibri"/>
                        </a:rPr>
                        <a:t>Access to improved sanitation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a:solidFill>
                            <a:srgbClr val="000000"/>
                          </a:solidFill>
                          <a:latin typeface="Calibri"/>
                        </a:rPr>
                        <a:t>96.6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a:solidFill>
                            <a:srgbClr val="000000"/>
                          </a:solidFill>
                          <a:latin typeface="Calibri"/>
                        </a:rPr>
                        <a:t>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latin typeface="Calibri"/>
                        </a:rPr>
                        <a:t>95.3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Grp="1" noChangeAspect="1" noChangeArrowheads="1"/>
          </p:cNvPicPr>
          <p:nvPr>
            <p:ph idx="1"/>
          </p:nvPr>
        </p:nvPicPr>
        <p:blipFill>
          <a:blip r:embed="rId2" cstate="print"/>
          <a:srcRect/>
          <a:stretch>
            <a:fillRect/>
          </a:stretch>
        </p:blipFill>
        <p:spPr bwMode="auto">
          <a:xfrm>
            <a:off x="990600" y="1219200"/>
            <a:ext cx="7086600" cy="5188026"/>
          </a:xfrm>
          <a:prstGeom prst="rect">
            <a:avLst/>
          </a:prstGeom>
          <a:noFill/>
          <a:ln w="9525">
            <a:noFill/>
            <a:miter lim="800000"/>
            <a:headEnd/>
            <a:tailEnd/>
          </a:ln>
          <a:effectLst/>
        </p:spPr>
      </p:pic>
      <p:sp>
        <p:nvSpPr>
          <p:cNvPr id="5" name="Title 1"/>
          <p:cNvSpPr txBox="1">
            <a:spLocks/>
          </p:cNvSpPr>
          <p:nvPr/>
        </p:nvSpPr>
        <p:spPr>
          <a:xfrm>
            <a:off x="2209800" y="1295400"/>
            <a:ext cx="5867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i="0" u="none" strike="noStrike" kern="1200" cap="none" spc="0" normalizeH="0" baseline="0" noProof="0" dirty="0" smtClean="0">
                <a:ln>
                  <a:noFill/>
                </a:ln>
                <a:solidFill>
                  <a:schemeClr val="bg1"/>
                </a:solidFill>
                <a:effectLst/>
                <a:uLnTx/>
                <a:uFillTx/>
                <a:latin typeface="+mj-lt"/>
                <a:ea typeface="+mj-ea"/>
                <a:cs typeface="+mj-cs"/>
              </a:rPr>
              <a:t>Change in the </a:t>
            </a:r>
            <a:r>
              <a:rPr kumimoji="0" lang="en-US" sz="2000" i="0" u="none" strike="noStrike" kern="1200" cap="none" spc="0" normalizeH="0" baseline="0" noProof="0" dirty="0" err="1" smtClean="0">
                <a:ln>
                  <a:noFill/>
                </a:ln>
                <a:solidFill>
                  <a:schemeClr val="bg1"/>
                </a:solidFill>
                <a:effectLst/>
                <a:uLnTx/>
                <a:uFillTx/>
                <a:latin typeface="+mj-lt"/>
                <a:ea typeface="+mj-ea"/>
                <a:cs typeface="+mj-cs"/>
              </a:rPr>
              <a:t>Gini</a:t>
            </a:r>
            <a:r>
              <a:rPr kumimoji="0" lang="en-US" sz="2000" i="0" u="none" strike="noStrike" kern="1200" cap="none" spc="0" normalizeH="0" baseline="0" noProof="0" dirty="0" smtClean="0">
                <a:ln>
                  <a:noFill/>
                </a:ln>
                <a:solidFill>
                  <a:schemeClr val="bg1"/>
                </a:solidFill>
                <a:effectLst/>
                <a:uLnTx/>
                <a:uFillTx/>
                <a:latin typeface="+mj-lt"/>
                <a:ea typeface="+mj-ea"/>
                <a:cs typeface="+mj-cs"/>
              </a:rPr>
              <a:t> Index (1990’s – 2000’s)</a:t>
            </a:r>
            <a:endParaRPr kumimoji="0" lang="en-US" sz="2000" i="0" u="none" strike="noStrike" kern="1200" cap="none" spc="0" normalizeH="0" baseline="0" noProof="0" dirty="0">
              <a:ln>
                <a:noFill/>
              </a:ln>
              <a:solidFill>
                <a:schemeClr val="bg1"/>
              </a:solidFill>
              <a:effectLst/>
              <a:uLnTx/>
              <a:uFillTx/>
              <a:latin typeface="+mj-lt"/>
              <a:ea typeface="+mj-ea"/>
              <a:cs typeface="+mj-cs"/>
            </a:endParaRPr>
          </a:p>
        </p:txBody>
      </p:sp>
      <p:sp>
        <p:nvSpPr>
          <p:cNvPr id="6" name="TextBox 5"/>
          <p:cNvSpPr txBox="1"/>
          <p:nvPr/>
        </p:nvSpPr>
        <p:spPr>
          <a:xfrm>
            <a:off x="457200" y="378869"/>
            <a:ext cx="8458200" cy="535531"/>
          </a:xfrm>
          <a:prstGeom prst="rect">
            <a:avLst/>
          </a:prstGeom>
          <a:noFill/>
        </p:spPr>
        <p:txBody>
          <a:bodyPr wrap="square" rtlCol="0">
            <a:spAutoFit/>
          </a:bodyPr>
          <a:lstStyle/>
          <a:p>
            <a:r>
              <a:rPr lang="en-US" sz="3600" dirty="0" smtClean="0"/>
              <a:t>…and inequality?</a:t>
            </a: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6550223"/>
            <a:ext cx="8077200" cy="307777"/>
          </a:xfrm>
          <a:prstGeom prst="rect">
            <a:avLst/>
          </a:prstGeom>
          <a:noFill/>
        </p:spPr>
        <p:txBody>
          <a:bodyPr wrap="square" rtlCol="0">
            <a:spAutoFit/>
          </a:bodyPr>
          <a:lstStyle/>
          <a:p>
            <a:r>
              <a:rPr lang="en-US" sz="1400" dirty="0" smtClean="0"/>
              <a:t>Source: World Bank</a:t>
            </a:r>
            <a:endParaRPr lang="en-US" sz="1400" dirty="0"/>
          </a:p>
        </p:txBody>
      </p:sp>
      <p:sp>
        <p:nvSpPr>
          <p:cNvPr id="4" name="Title 1"/>
          <p:cNvSpPr txBox="1">
            <a:spLocks/>
          </p:cNvSpPr>
          <p:nvPr/>
        </p:nvSpPr>
        <p:spPr>
          <a:xfrm>
            <a:off x="228600" y="228601"/>
            <a:ext cx="8686800" cy="914400"/>
          </a:xfrm>
          <a:prstGeom prst="rect">
            <a:avLst/>
          </a:prstGeom>
        </p:spPr>
        <p:txBody>
          <a:bodyPr vert="horz" lIns="91440" tIns="45720" rIns="91440" bIns="45720" rtlCol="0" anchor="ctr">
            <a:noAutofit/>
          </a:bodyPr>
          <a:lstStyle/>
          <a:p>
            <a:pPr lvl="0" algn="ctr">
              <a:lnSpc>
                <a:spcPct val="110000"/>
              </a:lnSpc>
              <a:spcBef>
                <a:spcPct val="0"/>
              </a:spcBef>
              <a:defRPr/>
            </a:pPr>
            <a:r>
              <a:rPr lang="en-US" sz="3600" dirty="0" smtClean="0">
                <a:solidFill>
                  <a:srgbClr val="FFFF00"/>
                </a:solidFill>
                <a:latin typeface="+mj-lt"/>
              </a:rPr>
              <a:t>HOI related to Access to key Household Services</a:t>
            </a:r>
            <a:endParaRPr lang="en-US" sz="3600" dirty="0">
              <a:solidFill>
                <a:srgbClr val="FFFF00"/>
              </a:solidFill>
              <a:latin typeface="+mj-lt"/>
            </a:endParaRPr>
          </a:p>
        </p:txBody>
      </p:sp>
      <p:graphicFrame>
        <p:nvGraphicFramePr>
          <p:cNvPr id="5" name="Table 4"/>
          <p:cNvGraphicFramePr>
            <a:graphicFrameLocks noGrp="1"/>
          </p:cNvGraphicFramePr>
          <p:nvPr/>
        </p:nvGraphicFramePr>
        <p:xfrm>
          <a:off x="1828800" y="1905000"/>
          <a:ext cx="5863593" cy="3180942"/>
        </p:xfrm>
        <a:graphic>
          <a:graphicData uri="http://schemas.openxmlformats.org/drawingml/2006/table">
            <a:tbl>
              <a:tblPr/>
              <a:tblGrid>
                <a:gridCol w="2895601"/>
                <a:gridCol w="199073"/>
                <a:gridCol w="886778"/>
                <a:gridCol w="1140143"/>
                <a:gridCol w="741998"/>
              </a:tblGrid>
              <a:tr h="466927">
                <a:tc>
                  <a:txBody>
                    <a:bodyPr/>
                    <a:lstStyle/>
                    <a:p>
                      <a:pPr algn="l" fontAlgn="ctr"/>
                      <a:r>
                        <a:rPr lang="en-US" sz="16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6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US" sz="1600" b="0" i="0" u="none" strike="noStrike">
                          <a:solidFill>
                            <a:srgbClr val="000000"/>
                          </a:solidFill>
                          <a:latin typeface="Calibri"/>
                        </a:rPr>
                        <a:t>Indonesia (2009)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846307">
                <a:tc>
                  <a:txBody>
                    <a:bodyPr/>
                    <a:lstStyle/>
                    <a:p>
                      <a:pPr algn="l" fontAlgn="ctr"/>
                      <a:r>
                        <a:rPr lang="en-US" sz="1600" b="0" i="0" u="none" strike="noStrike" dirty="0">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latin typeface="Calibri"/>
                        </a:rPr>
                        <a:t>Coverage rate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latin typeface="Calibri"/>
                        </a:rPr>
                        <a:t>Dissimilarity Index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latin typeface="Calibri"/>
                        </a:rPr>
                        <a:t>HOI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6927">
                <a:tc>
                  <a:txBody>
                    <a:bodyPr/>
                    <a:lstStyle/>
                    <a:p>
                      <a:pPr algn="l" fontAlgn="ctr"/>
                      <a:r>
                        <a:rPr lang="en-US" sz="1600" b="0" i="0" u="none" strike="noStrike" dirty="0">
                          <a:solidFill>
                            <a:srgbClr val="000000"/>
                          </a:solidFill>
                          <a:latin typeface="Calibri"/>
                        </a:rPr>
                        <a:t>Access to piped water</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6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600" b="0" i="0" u="none" strike="noStrike">
                          <a:solidFill>
                            <a:srgbClr val="000000"/>
                          </a:solidFill>
                          <a:latin typeface="Calibri"/>
                        </a:rPr>
                        <a:t>20.0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600" b="0" i="0" u="none" strike="noStrike">
                          <a:solidFill>
                            <a:srgbClr val="000000"/>
                          </a:solidFill>
                          <a:latin typeface="Calibri"/>
                        </a:rPr>
                        <a:t>22.3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600" b="0" i="0" u="none" strike="noStrike" dirty="0">
                          <a:solidFill>
                            <a:srgbClr val="000000"/>
                          </a:solidFill>
                          <a:latin typeface="Calibri"/>
                        </a:rPr>
                        <a:t>15.6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466927">
                <a:tc>
                  <a:txBody>
                    <a:bodyPr/>
                    <a:lstStyle/>
                    <a:p>
                      <a:pPr algn="l" fontAlgn="b"/>
                      <a:r>
                        <a:rPr lang="en-US" sz="1600" b="0" i="0" u="none" strike="noStrike" dirty="0">
                          <a:solidFill>
                            <a:srgbClr val="000000"/>
                          </a:solidFill>
                          <a:latin typeface="Calibri"/>
                        </a:rPr>
                        <a:t>Access to improved water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Calibri"/>
                        </a:rPr>
                        <a:t>66.7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Calibri"/>
                        </a:rPr>
                        <a:t>3.0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Calibri"/>
                        </a:rPr>
                        <a:t>64.6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466927">
                <a:tc>
                  <a:txBody>
                    <a:bodyPr/>
                    <a:lstStyle/>
                    <a:p>
                      <a:pPr algn="l" fontAlgn="ctr"/>
                      <a:r>
                        <a:rPr lang="en-US" sz="1600" b="0" i="0" u="none" strike="noStrike" dirty="0">
                          <a:solidFill>
                            <a:srgbClr val="000000"/>
                          </a:solidFill>
                          <a:latin typeface="Calibri"/>
                        </a:rPr>
                        <a:t>Access to sanitation (Flush toilet)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n-US" sz="16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n-US" sz="1600" b="0" i="0" u="none" strike="noStrike" dirty="0">
                          <a:solidFill>
                            <a:srgbClr val="000000"/>
                          </a:solidFill>
                          <a:latin typeface="Calibri"/>
                        </a:rPr>
                        <a:t>75.9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n-US" sz="1600" b="0" i="0" u="none" strike="noStrike" dirty="0">
                          <a:solidFill>
                            <a:srgbClr val="000000"/>
                          </a:solidFill>
                          <a:latin typeface="Calibri"/>
                        </a:rPr>
                        <a:t>9.4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n-US" sz="1600" b="0" i="0" u="none" strike="noStrike" dirty="0">
                          <a:solidFill>
                            <a:srgbClr val="000000"/>
                          </a:solidFill>
                          <a:latin typeface="Calibri"/>
                        </a:rPr>
                        <a:t>68.8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r h="466927">
                <a:tc>
                  <a:txBody>
                    <a:bodyPr/>
                    <a:lstStyle/>
                    <a:p>
                      <a:pPr algn="l" fontAlgn="b"/>
                      <a:r>
                        <a:rPr lang="en-US" sz="1600" b="0" i="0" u="none" strike="noStrike" dirty="0">
                          <a:solidFill>
                            <a:srgbClr val="000000"/>
                          </a:solidFill>
                          <a:latin typeface="Calibri"/>
                        </a:rPr>
                        <a:t>Access to improved sanitation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a:solidFill>
                            <a:srgbClr val="000000"/>
                          </a:solidFill>
                          <a:latin typeface="Calibri"/>
                        </a:rPr>
                        <a:t>96.6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a:solidFill>
                            <a:srgbClr val="000000"/>
                          </a:solidFill>
                          <a:latin typeface="Calibri"/>
                        </a:rPr>
                        <a:t>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latin typeface="Calibri"/>
                        </a:rPr>
                        <a:t>95.3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0539" name="Picture 43"/>
          <p:cNvPicPr>
            <a:picLocks noChangeAspect="1" noChangeArrowheads="1"/>
          </p:cNvPicPr>
          <p:nvPr/>
        </p:nvPicPr>
        <p:blipFill>
          <a:blip r:embed="rId2" cstate="print"/>
          <a:srcRect/>
          <a:stretch>
            <a:fillRect/>
          </a:stretch>
        </p:blipFill>
        <p:spPr bwMode="auto">
          <a:xfrm>
            <a:off x="228600" y="1485900"/>
            <a:ext cx="8851900" cy="5575300"/>
          </a:xfrm>
          <a:prstGeom prst="rect">
            <a:avLst/>
          </a:prstGeom>
          <a:noFill/>
          <a:ln w="9525" algn="ctr">
            <a:noFill/>
            <a:miter lim="800000"/>
            <a:headEnd/>
            <a:tailEnd/>
          </a:ln>
          <a:effectLst/>
        </p:spPr>
      </p:pic>
      <p:sp>
        <p:nvSpPr>
          <p:cNvPr id="490535" name="Text Box 39"/>
          <p:cNvSpPr txBox="1">
            <a:spLocks noChangeArrowheads="1"/>
          </p:cNvSpPr>
          <p:nvPr/>
        </p:nvSpPr>
        <p:spPr bwMode="auto">
          <a:xfrm>
            <a:off x="0" y="304801"/>
            <a:ext cx="9144000" cy="892552"/>
          </a:xfrm>
          <a:prstGeom prst="rect">
            <a:avLst/>
          </a:prstGeom>
          <a:noFill/>
          <a:ln w="28575" algn="ctr">
            <a:noFill/>
            <a:miter lim="800000"/>
            <a:headEnd/>
            <a:tailEnd/>
          </a:ln>
          <a:effectLst/>
        </p:spPr>
        <p:txBody>
          <a:bodyPr wrap="square">
            <a:spAutoFit/>
          </a:bodyPr>
          <a:lstStyle/>
          <a:p>
            <a:pPr marL="609600" indent="-609600" algn="ctr">
              <a:lnSpc>
                <a:spcPct val="100000"/>
              </a:lnSpc>
              <a:spcBef>
                <a:spcPts val="0"/>
              </a:spcBef>
            </a:pPr>
            <a:r>
              <a:rPr lang="es-ES_tradnl" sz="2600" b="1" dirty="0" smtClean="0">
                <a:effectLst>
                  <a:outerShdw blurRad="38100" dist="38100" dir="2700000" algn="tl">
                    <a:srgbClr val="000000"/>
                  </a:outerShdw>
                </a:effectLst>
              </a:rPr>
              <a:t>HOI – </a:t>
            </a:r>
            <a:r>
              <a:rPr lang="es-ES_tradnl" sz="2600" b="1" dirty="0" err="1" smtClean="0">
                <a:effectLst>
                  <a:outerShdw blurRad="38100" dist="38100" dir="2700000" algn="tl">
                    <a:srgbClr val="000000"/>
                  </a:outerShdw>
                </a:effectLst>
              </a:rPr>
              <a:t>Completing</a:t>
            </a:r>
            <a:r>
              <a:rPr lang="es-ES_tradnl" sz="2600" b="1" dirty="0" smtClean="0">
                <a:effectLst>
                  <a:outerShdw blurRad="38100" dist="38100" dir="2700000" algn="tl">
                    <a:srgbClr val="000000"/>
                  </a:outerShdw>
                </a:effectLst>
              </a:rPr>
              <a:t> </a:t>
            </a:r>
            <a:r>
              <a:rPr lang="es-ES_tradnl" sz="2600" b="1" dirty="0" err="1" smtClean="0">
                <a:effectLst>
                  <a:outerShdw blurRad="38100" dist="38100" dir="2700000" algn="tl">
                    <a:srgbClr val="000000"/>
                  </a:outerShdw>
                </a:effectLst>
              </a:rPr>
              <a:t>primary</a:t>
            </a:r>
            <a:r>
              <a:rPr lang="es-ES_tradnl" sz="2600" b="1" dirty="0" smtClean="0">
                <a:effectLst>
                  <a:outerShdw blurRad="38100" dist="38100" dir="2700000" algn="tl">
                    <a:srgbClr val="000000"/>
                  </a:outerShdw>
                </a:effectLst>
              </a:rPr>
              <a:t> </a:t>
            </a:r>
            <a:r>
              <a:rPr lang="es-ES_tradnl" sz="2600" b="1" dirty="0" err="1" smtClean="0">
                <a:effectLst>
                  <a:outerShdw blurRad="38100" dist="38100" dir="2700000" algn="tl">
                    <a:srgbClr val="000000"/>
                  </a:outerShdw>
                </a:effectLst>
              </a:rPr>
              <a:t>education</a:t>
            </a:r>
            <a:r>
              <a:rPr lang="es-ES_tradnl" sz="2600" b="1" dirty="0" smtClean="0">
                <a:effectLst>
                  <a:outerShdw blurRad="38100" dist="38100" dir="2700000" algn="tl">
                    <a:srgbClr val="000000"/>
                  </a:outerShdw>
                </a:effectLst>
              </a:rPr>
              <a:t> </a:t>
            </a:r>
            <a:r>
              <a:rPr lang="es-ES_tradnl" sz="2600" b="1" dirty="0" err="1" smtClean="0">
                <a:effectLst>
                  <a:outerShdw blurRad="38100" dist="38100" dir="2700000" algn="tl">
                    <a:srgbClr val="000000"/>
                  </a:outerShdw>
                </a:effectLst>
              </a:rPr>
              <a:t>on</a:t>
            </a:r>
            <a:r>
              <a:rPr lang="es-ES_tradnl" sz="2600" b="1" dirty="0" smtClean="0">
                <a:effectLst>
                  <a:outerShdw blurRad="38100" dist="38100" dir="2700000" algn="tl">
                    <a:srgbClr val="000000"/>
                  </a:outerShdw>
                </a:effectLst>
              </a:rPr>
              <a:t> time </a:t>
            </a:r>
          </a:p>
          <a:p>
            <a:pPr marL="609600" indent="-609600" algn="ctr">
              <a:lnSpc>
                <a:spcPct val="100000"/>
              </a:lnSpc>
              <a:spcBef>
                <a:spcPts val="0"/>
              </a:spcBef>
            </a:pPr>
            <a:r>
              <a:rPr lang="es-ES_tradnl" sz="2600" b="1" dirty="0" err="1" smtClean="0">
                <a:effectLst>
                  <a:outerShdw blurRad="38100" dist="38100" dir="2700000" algn="tl">
                    <a:srgbClr val="000000"/>
                  </a:outerShdw>
                </a:effectLst>
              </a:rPr>
              <a:t>Brazilian</a:t>
            </a:r>
            <a:r>
              <a:rPr lang="es-ES_tradnl" sz="2600" b="1" dirty="0" smtClean="0">
                <a:effectLst>
                  <a:outerShdw blurRad="38100" dist="38100" dir="2700000" algn="tl">
                    <a:srgbClr val="000000"/>
                  </a:outerShdw>
                </a:effectLst>
              </a:rPr>
              <a:t> </a:t>
            </a:r>
            <a:r>
              <a:rPr lang="es-ES_tradnl" sz="2600" b="1" dirty="0" err="1" smtClean="0">
                <a:effectLst>
                  <a:outerShdw blurRad="38100" dist="38100" dir="2700000" algn="tl">
                    <a:srgbClr val="000000"/>
                  </a:outerShdw>
                </a:effectLst>
              </a:rPr>
              <a:t>states</a:t>
            </a:r>
            <a:endParaRPr lang="en-US" sz="2600" dirty="0">
              <a:effectLst>
                <a:outerShdw blurRad="38100" dist="38100" dir="2700000" algn="tl">
                  <a:srgbClr val="000000"/>
                </a:outerShdw>
              </a:effectLst>
            </a:endParaRPr>
          </a:p>
        </p:txBody>
      </p:sp>
      <p:sp>
        <p:nvSpPr>
          <p:cNvPr id="490536" name="Line 40"/>
          <p:cNvSpPr>
            <a:spLocks noChangeShapeType="1"/>
          </p:cNvSpPr>
          <p:nvPr/>
        </p:nvSpPr>
        <p:spPr bwMode="auto">
          <a:xfrm>
            <a:off x="6858000" y="1981200"/>
            <a:ext cx="0" cy="4267200"/>
          </a:xfrm>
          <a:prstGeom prst="line">
            <a:avLst/>
          </a:prstGeom>
          <a:noFill/>
          <a:ln w="28575">
            <a:solidFill>
              <a:srgbClr val="FFFF00"/>
            </a:solidFill>
            <a:round/>
            <a:headEnd/>
            <a:tailEnd/>
          </a:ln>
          <a:effectLst/>
        </p:spPr>
        <p:txBody>
          <a:bodyPr/>
          <a:lstStyle/>
          <a:p>
            <a:endParaRPr lang="en-US"/>
          </a:p>
        </p:txBody>
      </p:sp>
      <p:sp>
        <p:nvSpPr>
          <p:cNvPr id="490537" name="Text Box 41"/>
          <p:cNvSpPr txBox="1">
            <a:spLocks noChangeArrowheads="1"/>
          </p:cNvSpPr>
          <p:nvPr/>
        </p:nvSpPr>
        <p:spPr bwMode="auto">
          <a:xfrm>
            <a:off x="6896100" y="4508500"/>
            <a:ext cx="1143000" cy="257175"/>
          </a:xfrm>
          <a:prstGeom prst="rect">
            <a:avLst/>
          </a:prstGeom>
          <a:noFill/>
          <a:ln w="9525" algn="ctr">
            <a:noFill/>
            <a:miter lim="800000"/>
            <a:headEnd/>
            <a:tailEnd/>
          </a:ln>
          <a:effectLst/>
        </p:spPr>
        <p:txBody>
          <a:bodyPr>
            <a:spAutoFit/>
          </a:bodyPr>
          <a:lstStyle/>
          <a:p>
            <a:pPr marL="609600" indent="-609600">
              <a:lnSpc>
                <a:spcPct val="90000"/>
              </a:lnSpc>
              <a:spcBef>
                <a:spcPct val="50000"/>
              </a:spcBef>
              <a:spcAft>
                <a:spcPct val="10000"/>
              </a:spcAft>
              <a:buFontTx/>
              <a:buNone/>
            </a:pPr>
            <a:r>
              <a:rPr lang="en-US" sz="1200" b="1">
                <a:effectLst/>
              </a:rPr>
              <a:t>Uruguay</a:t>
            </a:r>
          </a:p>
        </p:txBody>
      </p:sp>
      <p:sp>
        <p:nvSpPr>
          <p:cNvPr id="448514" name="Text Box 2"/>
          <p:cNvSpPr txBox="1">
            <a:spLocks noChangeArrowheads="1"/>
          </p:cNvSpPr>
          <p:nvPr/>
        </p:nvSpPr>
        <p:spPr bwMode="auto">
          <a:xfrm>
            <a:off x="0" y="1219200"/>
            <a:ext cx="9144000" cy="581025"/>
          </a:xfrm>
          <a:prstGeom prst="rect">
            <a:avLst/>
          </a:prstGeom>
          <a:solidFill>
            <a:schemeClr val="bg1"/>
          </a:solidFill>
          <a:ln w="9525">
            <a:noFill/>
            <a:miter lim="800000"/>
            <a:headEnd/>
            <a:tailEnd/>
          </a:ln>
          <a:effectLst/>
        </p:spPr>
        <p:txBody>
          <a:bodyPr>
            <a:spAutoFit/>
          </a:bodyPr>
          <a:lstStyle/>
          <a:p>
            <a:pPr algn="ctr">
              <a:lnSpc>
                <a:spcPct val="100000"/>
              </a:lnSpc>
              <a:spcBef>
                <a:spcPct val="50000"/>
              </a:spcBef>
              <a:buClrTx/>
              <a:buSzTx/>
              <a:buFontTx/>
              <a:buNone/>
            </a:pPr>
            <a:r>
              <a:rPr lang="pt-BR" sz="1600" b="1" dirty="0">
                <a:effectLst/>
              </a:rPr>
              <a:t>      No state in Brazil has an Opportunity Index similar to Chile.  Several states have an index inferior to Guatemala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5" name="Rectangle 7"/>
          <p:cNvSpPr>
            <a:spLocks noChangeArrowheads="1"/>
          </p:cNvSpPr>
          <p:nvPr/>
        </p:nvSpPr>
        <p:spPr bwMode="auto">
          <a:xfrm>
            <a:off x="838200" y="1828800"/>
            <a:ext cx="7696200" cy="5029200"/>
          </a:xfrm>
          <a:prstGeom prst="rect">
            <a:avLst/>
          </a:prstGeom>
          <a:solidFill>
            <a:schemeClr val="tx1"/>
          </a:solidFill>
          <a:ln w="28575" algn="ctr">
            <a:solidFill>
              <a:schemeClr val="tx1"/>
            </a:solidFill>
            <a:miter lim="800000"/>
            <a:headEnd/>
            <a:tailEnd/>
          </a:ln>
          <a:effectLst/>
        </p:spPr>
        <p:txBody>
          <a:bodyPr wrap="none" anchor="ctr"/>
          <a:lstStyle/>
          <a:p>
            <a:endParaRPr lang="en-US"/>
          </a:p>
        </p:txBody>
      </p:sp>
      <p:sp>
        <p:nvSpPr>
          <p:cNvPr id="447490" name="Rectangle 2"/>
          <p:cNvSpPr>
            <a:spLocks noGrp="1" noChangeArrowheads="1"/>
          </p:cNvSpPr>
          <p:nvPr>
            <p:ph type="title"/>
          </p:nvPr>
        </p:nvSpPr>
        <p:spPr>
          <a:xfrm>
            <a:off x="228600" y="152400"/>
            <a:ext cx="8610600" cy="1246188"/>
          </a:xfrm>
        </p:spPr>
        <p:txBody>
          <a:bodyPr/>
          <a:lstStyle/>
          <a:p>
            <a:r>
              <a:rPr lang="es-ES_tradnl" sz="3600" dirty="0" smtClean="0"/>
              <a:t> </a:t>
            </a:r>
            <a:r>
              <a:rPr lang="es-ES_tradnl" sz="3600" dirty="0" err="1" smtClean="0"/>
              <a:t>Moving</a:t>
            </a:r>
            <a:r>
              <a:rPr lang="es-ES_tradnl" sz="3600" dirty="0" smtClean="0"/>
              <a:t> </a:t>
            </a:r>
            <a:r>
              <a:rPr lang="es-ES_tradnl" sz="3600" dirty="0" err="1" smtClean="0"/>
              <a:t>the</a:t>
            </a:r>
            <a:r>
              <a:rPr lang="es-ES_tradnl" sz="3600" dirty="0" smtClean="0"/>
              <a:t> </a:t>
            </a:r>
            <a:r>
              <a:rPr lang="es-ES_tradnl" sz="3600" dirty="0" err="1" smtClean="0"/>
              <a:t>goalposts</a:t>
            </a:r>
            <a:r>
              <a:rPr lang="es-ES_tradnl" sz="2000" dirty="0" smtClean="0"/>
              <a:t/>
            </a:r>
            <a:br>
              <a:rPr lang="es-ES_tradnl" sz="2000" dirty="0" smtClean="0"/>
            </a:br>
            <a:r>
              <a:rPr lang="es-ES_tradnl" sz="2000" dirty="0" err="1" smtClean="0"/>
              <a:t>Relevant</a:t>
            </a:r>
            <a:r>
              <a:rPr lang="es-ES_tradnl" sz="2000" dirty="0" smtClean="0"/>
              <a:t> </a:t>
            </a:r>
            <a:r>
              <a:rPr lang="es-ES_tradnl" sz="2000" dirty="0" err="1" smtClean="0"/>
              <a:t>basic</a:t>
            </a:r>
            <a:r>
              <a:rPr lang="es-ES_tradnl" sz="2000" dirty="0" smtClean="0"/>
              <a:t> </a:t>
            </a:r>
            <a:r>
              <a:rPr lang="es-ES_tradnl" sz="2000" dirty="0" err="1"/>
              <a:t>opportunities</a:t>
            </a:r>
            <a:r>
              <a:rPr lang="es-ES_tradnl" sz="2000" dirty="0"/>
              <a:t> </a:t>
            </a:r>
            <a:r>
              <a:rPr lang="es-ES_tradnl" sz="2000" dirty="0" err="1" smtClean="0"/>
              <a:t>change</a:t>
            </a:r>
            <a:r>
              <a:rPr lang="es-ES_tradnl" sz="2000" dirty="0" smtClean="0"/>
              <a:t> </a:t>
            </a:r>
            <a:r>
              <a:rPr lang="es-ES_tradnl" sz="2000" dirty="0" err="1" smtClean="0"/>
              <a:t>with</a:t>
            </a:r>
            <a:r>
              <a:rPr lang="es-ES_tradnl" sz="2000" dirty="0" smtClean="0"/>
              <a:t> </a:t>
            </a:r>
            <a:r>
              <a:rPr lang="es-ES_tradnl" sz="2000" dirty="0" err="1" smtClean="0"/>
              <a:t>economic</a:t>
            </a:r>
            <a:r>
              <a:rPr lang="es-ES_tradnl" sz="2000" dirty="0" smtClean="0"/>
              <a:t> </a:t>
            </a:r>
            <a:r>
              <a:rPr lang="es-ES_tradnl" sz="2000" dirty="0" err="1" smtClean="0"/>
              <a:t>development</a:t>
            </a:r>
            <a:endParaRPr lang="en-US" sz="2800" dirty="0"/>
          </a:p>
        </p:txBody>
      </p:sp>
      <p:sp>
        <p:nvSpPr>
          <p:cNvPr id="447492" name="Text Box 4"/>
          <p:cNvSpPr txBox="1">
            <a:spLocks noChangeArrowheads="1"/>
          </p:cNvSpPr>
          <p:nvPr/>
        </p:nvSpPr>
        <p:spPr bwMode="auto">
          <a:xfrm>
            <a:off x="2743200" y="1447800"/>
            <a:ext cx="4343400" cy="366713"/>
          </a:xfrm>
          <a:prstGeom prst="rect">
            <a:avLst/>
          </a:prstGeom>
          <a:noFill/>
          <a:ln w="28575" algn="ctr">
            <a:noFill/>
            <a:miter lim="800000"/>
            <a:headEnd/>
            <a:tailEnd/>
          </a:ln>
          <a:effectLst/>
        </p:spPr>
        <p:txBody>
          <a:bodyPr>
            <a:spAutoFit/>
          </a:bodyPr>
          <a:lstStyle/>
          <a:p>
            <a:pPr marL="609600" indent="-609600">
              <a:lnSpc>
                <a:spcPct val="90000"/>
              </a:lnSpc>
              <a:spcBef>
                <a:spcPct val="50000"/>
              </a:spcBef>
            </a:pPr>
            <a:r>
              <a:rPr lang="es-ES_tradnl" sz="2000">
                <a:effectLst>
                  <a:outerShdw blurRad="38100" dist="38100" dir="2700000" algn="tl">
                    <a:srgbClr val="000000"/>
                  </a:outerShdw>
                </a:effectLst>
              </a:rPr>
              <a:t>Basic Opportunities in Chile </a:t>
            </a:r>
            <a:endParaRPr lang="en-US" sz="2000">
              <a:effectLst>
                <a:outerShdw blurRad="38100" dist="38100" dir="2700000" algn="tl">
                  <a:srgbClr val="000000"/>
                </a:outerShdw>
              </a:effectLst>
            </a:endParaRPr>
          </a:p>
        </p:txBody>
      </p:sp>
      <p:pic>
        <p:nvPicPr>
          <p:cNvPr id="447496" name="Picture 8"/>
          <p:cNvPicPr>
            <a:picLocks noChangeAspect="1" noChangeArrowheads="1"/>
          </p:cNvPicPr>
          <p:nvPr/>
        </p:nvPicPr>
        <p:blipFill>
          <a:blip r:embed="rId2" cstate="print"/>
          <a:srcRect/>
          <a:stretch>
            <a:fillRect/>
          </a:stretch>
        </p:blipFill>
        <p:spPr bwMode="auto">
          <a:xfrm>
            <a:off x="768350" y="1712913"/>
            <a:ext cx="7766050" cy="5310187"/>
          </a:xfrm>
          <a:prstGeom prst="rect">
            <a:avLst/>
          </a:prstGeom>
          <a:noFill/>
          <a:ln w="28575" algn="ctr">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533400" y="2667000"/>
            <a:ext cx="8229600" cy="1139825"/>
          </a:xfrm>
        </p:spPr>
        <p:txBody>
          <a:bodyPr/>
          <a:lstStyle/>
          <a:p>
            <a:r>
              <a:rPr lang="en-US" sz="4000" dirty="0">
                <a:solidFill>
                  <a:schemeClr val="tx1"/>
                </a:solidFill>
              </a:rPr>
              <a:t>Comparison with  other indices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4114" name="Picture 2"/>
          <p:cNvPicPr>
            <a:picLocks noChangeAspect="1" noChangeArrowheads="1"/>
          </p:cNvPicPr>
          <p:nvPr/>
        </p:nvPicPr>
        <p:blipFill>
          <a:blip r:embed="rId3" cstate="print"/>
          <a:srcRect/>
          <a:stretch>
            <a:fillRect/>
          </a:stretch>
        </p:blipFill>
        <p:spPr bwMode="auto">
          <a:xfrm>
            <a:off x="381000" y="0"/>
            <a:ext cx="8382000" cy="6816725"/>
          </a:xfrm>
          <a:prstGeom prst="rect">
            <a:avLst/>
          </a:prstGeom>
          <a:noFill/>
          <a:ln w="9525" algn="ctr">
            <a:noFill/>
            <a:miter lim="800000"/>
            <a:headEnd/>
            <a:tailEnd/>
          </a:ln>
          <a:effectLst/>
        </p:spPr>
      </p:pic>
      <p:sp>
        <p:nvSpPr>
          <p:cNvPr id="474115" name="Oval 3"/>
          <p:cNvSpPr>
            <a:spLocks noChangeArrowheads="1"/>
          </p:cNvSpPr>
          <p:nvPr/>
        </p:nvSpPr>
        <p:spPr bwMode="auto">
          <a:xfrm>
            <a:off x="762000" y="838200"/>
            <a:ext cx="9906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16" name="Oval 4"/>
          <p:cNvSpPr>
            <a:spLocks noChangeArrowheads="1"/>
          </p:cNvSpPr>
          <p:nvPr/>
        </p:nvSpPr>
        <p:spPr bwMode="auto">
          <a:xfrm>
            <a:off x="3352800" y="838200"/>
            <a:ext cx="9906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17" name="Oval 5"/>
          <p:cNvSpPr>
            <a:spLocks noChangeArrowheads="1"/>
          </p:cNvSpPr>
          <p:nvPr/>
        </p:nvSpPr>
        <p:spPr bwMode="auto">
          <a:xfrm>
            <a:off x="5943600" y="1143000"/>
            <a:ext cx="9906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18" name="Oval 6"/>
          <p:cNvSpPr>
            <a:spLocks noChangeArrowheads="1"/>
          </p:cNvSpPr>
          <p:nvPr/>
        </p:nvSpPr>
        <p:spPr bwMode="auto">
          <a:xfrm>
            <a:off x="762000" y="1752600"/>
            <a:ext cx="15240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19" name="Oval 7"/>
          <p:cNvSpPr>
            <a:spLocks noChangeArrowheads="1"/>
          </p:cNvSpPr>
          <p:nvPr/>
        </p:nvSpPr>
        <p:spPr bwMode="auto">
          <a:xfrm>
            <a:off x="3352800" y="6400800"/>
            <a:ext cx="15240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0" name="Oval 8"/>
          <p:cNvSpPr>
            <a:spLocks noChangeArrowheads="1"/>
          </p:cNvSpPr>
          <p:nvPr/>
        </p:nvSpPr>
        <p:spPr bwMode="auto">
          <a:xfrm>
            <a:off x="6032500" y="3022600"/>
            <a:ext cx="1524000" cy="3810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1" name="Oval 9"/>
          <p:cNvSpPr>
            <a:spLocks noChangeArrowheads="1"/>
          </p:cNvSpPr>
          <p:nvPr/>
        </p:nvSpPr>
        <p:spPr bwMode="auto">
          <a:xfrm>
            <a:off x="685800" y="6096000"/>
            <a:ext cx="15240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2" name="Oval 10"/>
          <p:cNvSpPr>
            <a:spLocks noChangeArrowheads="1"/>
          </p:cNvSpPr>
          <p:nvPr/>
        </p:nvSpPr>
        <p:spPr bwMode="auto">
          <a:xfrm>
            <a:off x="3276600" y="5181600"/>
            <a:ext cx="15240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3" name="Oval 11"/>
          <p:cNvSpPr>
            <a:spLocks noChangeArrowheads="1"/>
          </p:cNvSpPr>
          <p:nvPr/>
        </p:nvSpPr>
        <p:spPr bwMode="auto">
          <a:xfrm>
            <a:off x="6096000" y="5791200"/>
            <a:ext cx="15240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4" name="Oval 12"/>
          <p:cNvSpPr>
            <a:spLocks noChangeArrowheads="1"/>
          </p:cNvSpPr>
          <p:nvPr/>
        </p:nvSpPr>
        <p:spPr bwMode="auto">
          <a:xfrm>
            <a:off x="762000" y="5181600"/>
            <a:ext cx="9906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5" name="Oval 13"/>
          <p:cNvSpPr>
            <a:spLocks noChangeArrowheads="1"/>
          </p:cNvSpPr>
          <p:nvPr/>
        </p:nvSpPr>
        <p:spPr bwMode="auto">
          <a:xfrm>
            <a:off x="3352800" y="1447800"/>
            <a:ext cx="9906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6" name="Oval 14"/>
          <p:cNvSpPr>
            <a:spLocks noChangeArrowheads="1"/>
          </p:cNvSpPr>
          <p:nvPr/>
        </p:nvSpPr>
        <p:spPr bwMode="auto">
          <a:xfrm>
            <a:off x="6096000" y="3962400"/>
            <a:ext cx="990600" cy="457200"/>
          </a:xfrm>
          <a:prstGeom prst="ellipse">
            <a:avLst/>
          </a:prstGeom>
          <a:noFill/>
          <a:ln w="38100" algn="ctr">
            <a:solidFill>
              <a:srgbClr val="00FF00"/>
            </a:solidFill>
            <a:round/>
            <a:headEnd/>
            <a:tailEnd/>
          </a:ln>
          <a:effectLst/>
        </p:spPr>
        <p:txBody>
          <a:bodyPr anchor="ctr">
            <a:spAutoFit/>
          </a:bodyPr>
          <a:lstStyle/>
          <a:p>
            <a:endParaRPr lang="en-US"/>
          </a:p>
        </p:txBody>
      </p:sp>
      <p:sp>
        <p:nvSpPr>
          <p:cNvPr id="474127" name="Line 15"/>
          <p:cNvSpPr>
            <a:spLocks noChangeShapeType="1"/>
          </p:cNvSpPr>
          <p:nvPr/>
        </p:nvSpPr>
        <p:spPr bwMode="auto">
          <a:xfrm>
            <a:off x="1752600" y="1066800"/>
            <a:ext cx="1600200" cy="0"/>
          </a:xfrm>
          <a:prstGeom prst="line">
            <a:avLst/>
          </a:prstGeom>
          <a:noFill/>
          <a:ln w="38100">
            <a:solidFill>
              <a:srgbClr val="00FF00"/>
            </a:solidFill>
            <a:round/>
            <a:headEnd/>
            <a:tailEnd/>
          </a:ln>
          <a:effectLst/>
        </p:spPr>
        <p:txBody>
          <a:bodyPr wrap="none" anchor="ctr">
            <a:spAutoFit/>
          </a:bodyPr>
          <a:lstStyle/>
          <a:p>
            <a:endParaRPr lang="en-US"/>
          </a:p>
        </p:txBody>
      </p:sp>
      <p:sp>
        <p:nvSpPr>
          <p:cNvPr id="474128" name="Line 16"/>
          <p:cNvSpPr>
            <a:spLocks noChangeShapeType="1"/>
          </p:cNvSpPr>
          <p:nvPr/>
        </p:nvSpPr>
        <p:spPr bwMode="auto">
          <a:xfrm>
            <a:off x="4343400" y="1066800"/>
            <a:ext cx="1600200" cy="304800"/>
          </a:xfrm>
          <a:prstGeom prst="line">
            <a:avLst/>
          </a:prstGeom>
          <a:noFill/>
          <a:ln w="38100">
            <a:solidFill>
              <a:srgbClr val="00FF00"/>
            </a:solidFill>
            <a:round/>
            <a:headEnd/>
            <a:tailEnd/>
          </a:ln>
          <a:effectLst/>
        </p:spPr>
        <p:txBody>
          <a:bodyPr anchor="ctr">
            <a:spAutoFit/>
          </a:bodyPr>
          <a:lstStyle/>
          <a:p>
            <a:endParaRPr lang="en-US"/>
          </a:p>
        </p:txBody>
      </p:sp>
      <p:sp>
        <p:nvSpPr>
          <p:cNvPr id="474129" name="Line 17"/>
          <p:cNvSpPr>
            <a:spLocks noChangeShapeType="1"/>
          </p:cNvSpPr>
          <p:nvPr/>
        </p:nvSpPr>
        <p:spPr bwMode="auto">
          <a:xfrm>
            <a:off x="1524000" y="2209800"/>
            <a:ext cx="2514600" cy="4191000"/>
          </a:xfrm>
          <a:prstGeom prst="line">
            <a:avLst/>
          </a:prstGeom>
          <a:noFill/>
          <a:ln w="38100">
            <a:solidFill>
              <a:srgbClr val="00FF00"/>
            </a:solidFill>
            <a:round/>
            <a:headEnd/>
            <a:tailEnd/>
          </a:ln>
          <a:effectLst/>
        </p:spPr>
        <p:txBody>
          <a:bodyPr anchor="ctr">
            <a:spAutoFit/>
          </a:bodyPr>
          <a:lstStyle/>
          <a:p>
            <a:endParaRPr lang="en-US"/>
          </a:p>
        </p:txBody>
      </p:sp>
      <p:sp>
        <p:nvSpPr>
          <p:cNvPr id="474130" name="Line 18"/>
          <p:cNvSpPr>
            <a:spLocks noChangeShapeType="1"/>
          </p:cNvSpPr>
          <p:nvPr/>
        </p:nvSpPr>
        <p:spPr bwMode="auto">
          <a:xfrm flipV="1">
            <a:off x="4038600" y="3276600"/>
            <a:ext cx="2057400" cy="3124200"/>
          </a:xfrm>
          <a:prstGeom prst="line">
            <a:avLst/>
          </a:prstGeom>
          <a:noFill/>
          <a:ln w="38100">
            <a:solidFill>
              <a:srgbClr val="00FF00"/>
            </a:solidFill>
            <a:round/>
            <a:headEnd/>
            <a:tailEnd/>
          </a:ln>
          <a:effectLst/>
        </p:spPr>
        <p:txBody>
          <a:bodyPr anchor="ctr">
            <a:spAutoFit/>
          </a:bodyPr>
          <a:lstStyle/>
          <a:p>
            <a:endParaRPr lang="en-US"/>
          </a:p>
        </p:txBody>
      </p:sp>
      <p:sp>
        <p:nvSpPr>
          <p:cNvPr id="474131" name="Line 19"/>
          <p:cNvSpPr>
            <a:spLocks noChangeShapeType="1"/>
          </p:cNvSpPr>
          <p:nvPr/>
        </p:nvSpPr>
        <p:spPr bwMode="auto">
          <a:xfrm flipV="1">
            <a:off x="1295400" y="1676400"/>
            <a:ext cx="2057400" cy="3505200"/>
          </a:xfrm>
          <a:prstGeom prst="line">
            <a:avLst/>
          </a:prstGeom>
          <a:noFill/>
          <a:ln w="38100">
            <a:solidFill>
              <a:srgbClr val="00FF00"/>
            </a:solidFill>
            <a:round/>
            <a:headEnd/>
            <a:tailEnd/>
          </a:ln>
          <a:effectLst/>
        </p:spPr>
        <p:txBody>
          <a:bodyPr anchor="ctr">
            <a:spAutoFit/>
          </a:bodyPr>
          <a:lstStyle/>
          <a:p>
            <a:endParaRPr lang="en-US"/>
          </a:p>
        </p:txBody>
      </p:sp>
      <p:sp>
        <p:nvSpPr>
          <p:cNvPr id="474132" name="Line 20"/>
          <p:cNvSpPr>
            <a:spLocks noChangeShapeType="1"/>
          </p:cNvSpPr>
          <p:nvPr/>
        </p:nvSpPr>
        <p:spPr bwMode="auto">
          <a:xfrm>
            <a:off x="4343400" y="1676400"/>
            <a:ext cx="2057400" cy="2286000"/>
          </a:xfrm>
          <a:prstGeom prst="line">
            <a:avLst/>
          </a:prstGeom>
          <a:noFill/>
          <a:ln w="38100">
            <a:solidFill>
              <a:srgbClr val="00FF00"/>
            </a:solidFill>
            <a:round/>
            <a:headEnd/>
            <a:tailEnd/>
          </a:ln>
          <a:effectLst/>
        </p:spPr>
        <p:txBody>
          <a:bodyPr anchor="ctr">
            <a:spAutoFit/>
          </a:bodyPr>
          <a:lstStyle/>
          <a:p>
            <a:endParaRPr lang="en-US"/>
          </a:p>
        </p:txBody>
      </p:sp>
      <p:sp>
        <p:nvSpPr>
          <p:cNvPr id="474133" name="Line 21"/>
          <p:cNvSpPr>
            <a:spLocks noChangeShapeType="1"/>
          </p:cNvSpPr>
          <p:nvPr/>
        </p:nvSpPr>
        <p:spPr bwMode="auto">
          <a:xfrm flipV="1">
            <a:off x="2209800" y="5410200"/>
            <a:ext cx="1066800" cy="914400"/>
          </a:xfrm>
          <a:prstGeom prst="line">
            <a:avLst/>
          </a:prstGeom>
          <a:noFill/>
          <a:ln w="38100">
            <a:solidFill>
              <a:srgbClr val="00FF00"/>
            </a:solidFill>
            <a:round/>
            <a:headEnd/>
            <a:tailEnd/>
          </a:ln>
          <a:effectLst/>
        </p:spPr>
        <p:txBody>
          <a:bodyPr anchor="ctr">
            <a:spAutoFit/>
          </a:bodyPr>
          <a:lstStyle/>
          <a:p>
            <a:endParaRPr lang="en-US"/>
          </a:p>
        </p:txBody>
      </p:sp>
      <p:sp>
        <p:nvSpPr>
          <p:cNvPr id="474134" name="Line 22"/>
          <p:cNvSpPr>
            <a:spLocks noChangeShapeType="1"/>
          </p:cNvSpPr>
          <p:nvPr/>
        </p:nvSpPr>
        <p:spPr bwMode="auto">
          <a:xfrm>
            <a:off x="4800600" y="5410200"/>
            <a:ext cx="1295400" cy="609600"/>
          </a:xfrm>
          <a:prstGeom prst="line">
            <a:avLst/>
          </a:prstGeom>
          <a:noFill/>
          <a:ln w="38100">
            <a:solidFill>
              <a:srgbClr val="00FF00"/>
            </a:solidFill>
            <a:round/>
            <a:headEnd/>
            <a:tailEnd/>
          </a:ln>
          <a:effectLst/>
        </p:spPr>
        <p:txBody>
          <a:bodyPr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4115"/>
                                        </p:tgtEl>
                                        <p:attrNameLst>
                                          <p:attrName>style.visibility</p:attrName>
                                        </p:attrNameLst>
                                      </p:cBhvr>
                                      <p:to>
                                        <p:strVal val="visible"/>
                                      </p:to>
                                    </p:set>
                                    <p:animEffect transition="in" filter="box(in)">
                                      <p:cBhvr>
                                        <p:cTn id="7" dur="1000"/>
                                        <p:tgtEl>
                                          <p:spTgt spid="47411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74127"/>
                                        </p:tgtEl>
                                        <p:attrNameLst>
                                          <p:attrName>style.visibility</p:attrName>
                                        </p:attrNameLst>
                                      </p:cBhvr>
                                      <p:to>
                                        <p:strVal val="visible"/>
                                      </p:to>
                                    </p:set>
                                    <p:animEffect transition="in" filter="box(in)">
                                      <p:cBhvr>
                                        <p:cTn id="10" dur="1000"/>
                                        <p:tgtEl>
                                          <p:spTgt spid="47412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74116"/>
                                        </p:tgtEl>
                                        <p:attrNameLst>
                                          <p:attrName>style.visibility</p:attrName>
                                        </p:attrNameLst>
                                      </p:cBhvr>
                                      <p:to>
                                        <p:strVal val="visible"/>
                                      </p:to>
                                    </p:set>
                                    <p:animEffect transition="in" filter="box(in)">
                                      <p:cBhvr>
                                        <p:cTn id="13" dur="1000"/>
                                        <p:tgtEl>
                                          <p:spTgt spid="47411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74128"/>
                                        </p:tgtEl>
                                        <p:attrNameLst>
                                          <p:attrName>style.visibility</p:attrName>
                                        </p:attrNameLst>
                                      </p:cBhvr>
                                      <p:to>
                                        <p:strVal val="visible"/>
                                      </p:to>
                                    </p:set>
                                    <p:animEffect transition="in" filter="box(in)">
                                      <p:cBhvr>
                                        <p:cTn id="16" dur="1000"/>
                                        <p:tgtEl>
                                          <p:spTgt spid="474128"/>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74117"/>
                                        </p:tgtEl>
                                        <p:attrNameLst>
                                          <p:attrName>style.visibility</p:attrName>
                                        </p:attrNameLst>
                                      </p:cBhvr>
                                      <p:to>
                                        <p:strVal val="visible"/>
                                      </p:to>
                                    </p:set>
                                    <p:animEffect transition="in" filter="box(in)">
                                      <p:cBhvr>
                                        <p:cTn id="19" dur="1000"/>
                                        <p:tgtEl>
                                          <p:spTgt spid="474117"/>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xit" presetSubtype="32" fill="hold" grpId="1" nodeType="clickEffect">
                                  <p:stCondLst>
                                    <p:cond delay="0"/>
                                  </p:stCondLst>
                                  <p:childTnLst>
                                    <p:animEffect transition="out" filter="box(out)">
                                      <p:cBhvr>
                                        <p:cTn id="23" dur="500"/>
                                        <p:tgtEl>
                                          <p:spTgt spid="474115"/>
                                        </p:tgtEl>
                                      </p:cBhvr>
                                    </p:animEffect>
                                    <p:set>
                                      <p:cBhvr>
                                        <p:cTn id="24" dur="1" fill="hold">
                                          <p:stCondLst>
                                            <p:cond delay="499"/>
                                          </p:stCondLst>
                                        </p:cTn>
                                        <p:tgtEl>
                                          <p:spTgt spid="474115"/>
                                        </p:tgtEl>
                                        <p:attrNameLst>
                                          <p:attrName>style.visibility</p:attrName>
                                        </p:attrNameLst>
                                      </p:cBhvr>
                                      <p:to>
                                        <p:strVal val="hidden"/>
                                      </p:to>
                                    </p:set>
                                  </p:childTnLst>
                                </p:cTn>
                              </p:par>
                              <p:par>
                                <p:cTn id="25" presetID="4" presetClass="exit" presetSubtype="32" fill="hold" grpId="1" nodeType="withEffect">
                                  <p:stCondLst>
                                    <p:cond delay="0"/>
                                  </p:stCondLst>
                                  <p:childTnLst>
                                    <p:animEffect transition="out" filter="box(out)">
                                      <p:cBhvr>
                                        <p:cTn id="26" dur="500"/>
                                        <p:tgtEl>
                                          <p:spTgt spid="474127"/>
                                        </p:tgtEl>
                                      </p:cBhvr>
                                    </p:animEffect>
                                    <p:set>
                                      <p:cBhvr>
                                        <p:cTn id="27" dur="1" fill="hold">
                                          <p:stCondLst>
                                            <p:cond delay="499"/>
                                          </p:stCondLst>
                                        </p:cTn>
                                        <p:tgtEl>
                                          <p:spTgt spid="474127"/>
                                        </p:tgtEl>
                                        <p:attrNameLst>
                                          <p:attrName>style.visibility</p:attrName>
                                        </p:attrNameLst>
                                      </p:cBhvr>
                                      <p:to>
                                        <p:strVal val="hidden"/>
                                      </p:to>
                                    </p:set>
                                  </p:childTnLst>
                                </p:cTn>
                              </p:par>
                              <p:par>
                                <p:cTn id="28" presetID="4" presetClass="exit" presetSubtype="32" fill="hold" grpId="1" nodeType="withEffect">
                                  <p:stCondLst>
                                    <p:cond delay="0"/>
                                  </p:stCondLst>
                                  <p:childTnLst>
                                    <p:animEffect transition="out" filter="box(out)">
                                      <p:cBhvr>
                                        <p:cTn id="29" dur="500"/>
                                        <p:tgtEl>
                                          <p:spTgt spid="474116"/>
                                        </p:tgtEl>
                                      </p:cBhvr>
                                    </p:animEffect>
                                    <p:set>
                                      <p:cBhvr>
                                        <p:cTn id="30" dur="1" fill="hold">
                                          <p:stCondLst>
                                            <p:cond delay="499"/>
                                          </p:stCondLst>
                                        </p:cTn>
                                        <p:tgtEl>
                                          <p:spTgt spid="474116"/>
                                        </p:tgtEl>
                                        <p:attrNameLst>
                                          <p:attrName>style.visibility</p:attrName>
                                        </p:attrNameLst>
                                      </p:cBhvr>
                                      <p:to>
                                        <p:strVal val="hidden"/>
                                      </p:to>
                                    </p:set>
                                  </p:childTnLst>
                                </p:cTn>
                              </p:par>
                              <p:par>
                                <p:cTn id="31" presetID="4" presetClass="exit" presetSubtype="32" fill="hold" grpId="1" nodeType="withEffect">
                                  <p:stCondLst>
                                    <p:cond delay="0"/>
                                  </p:stCondLst>
                                  <p:childTnLst>
                                    <p:animEffect transition="out" filter="box(out)">
                                      <p:cBhvr>
                                        <p:cTn id="32" dur="500"/>
                                        <p:tgtEl>
                                          <p:spTgt spid="474128"/>
                                        </p:tgtEl>
                                      </p:cBhvr>
                                    </p:animEffect>
                                    <p:set>
                                      <p:cBhvr>
                                        <p:cTn id="33" dur="1" fill="hold">
                                          <p:stCondLst>
                                            <p:cond delay="499"/>
                                          </p:stCondLst>
                                        </p:cTn>
                                        <p:tgtEl>
                                          <p:spTgt spid="474128"/>
                                        </p:tgtEl>
                                        <p:attrNameLst>
                                          <p:attrName>style.visibility</p:attrName>
                                        </p:attrNameLst>
                                      </p:cBhvr>
                                      <p:to>
                                        <p:strVal val="hidden"/>
                                      </p:to>
                                    </p:set>
                                  </p:childTnLst>
                                </p:cTn>
                              </p:par>
                              <p:par>
                                <p:cTn id="34" presetID="4" presetClass="exit" presetSubtype="32" fill="hold" grpId="1" nodeType="withEffect">
                                  <p:stCondLst>
                                    <p:cond delay="0"/>
                                  </p:stCondLst>
                                  <p:childTnLst>
                                    <p:animEffect transition="out" filter="box(out)">
                                      <p:cBhvr>
                                        <p:cTn id="35" dur="500"/>
                                        <p:tgtEl>
                                          <p:spTgt spid="474117"/>
                                        </p:tgtEl>
                                      </p:cBhvr>
                                    </p:animEffect>
                                    <p:set>
                                      <p:cBhvr>
                                        <p:cTn id="36" dur="1" fill="hold">
                                          <p:stCondLst>
                                            <p:cond delay="499"/>
                                          </p:stCondLst>
                                        </p:cTn>
                                        <p:tgtEl>
                                          <p:spTgt spid="4741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474121"/>
                                        </p:tgtEl>
                                        <p:attrNameLst>
                                          <p:attrName>style.visibility</p:attrName>
                                        </p:attrNameLst>
                                      </p:cBhvr>
                                      <p:to>
                                        <p:strVal val="visible"/>
                                      </p:to>
                                    </p:set>
                                    <p:animEffect transition="in" filter="box(in)">
                                      <p:cBhvr>
                                        <p:cTn id="41" dur="1000"/>
                                        <p:tgtEl>
                                          <p:spTgt spid="474121"/>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474133"/>
                                        </p:tgtEl>
                                        <p:attrNameLst>
                                          <p:attrName>style.visibility</p:attrName>
                                        </p:attrNameLst>
                                      </p:cBhvr>
                                      <p:to>
                                        <p:strVal val="visible"/>
                                      </p:to>
                                    </p:set>
                                    <p:animEffect transition="in" filter="box(in)">
                                      <p:cBhvr>
                                        <p:cTn id="44" dur="500"/>
                                        <p:tgtEl>
                                          <p:spTgt spid="474133"/>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474122"/>
                                        </p:tgtEl>
                                        <p:attrNameLst>
                                          <p:attrName>style.visibility</p:attrName>
                                        </p:attrNameLst>
                                      </p:cBhvr>
                                      <p:to>
                                        <p:strVal val="visible"/>
                                      </p:to>
                                    </p:set>
                                    <p:animEffect transition="in" filter="box(in)">
                                      <p:cBhvr>
                                        <p:cTn id="47" dur="1000"/>
                                        <p:tgtEl>
                                          <p:spTgt spid="474122"/>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474134"/>
                                        </p:tgtEl>
                                        <p:attrNameLst>
                                          <p:attrName>style.visibility</p:attrName>
                                        </p:attrNameLst>
                                      </p:cBhvr>
                                      <p:to>
                                        <p:strVal val="visible"/>
                                      </p:to>
                                    </p:set>
                                    <p:animEffect transition="in" filter="box(in)">
                                      <p:cBhvr>
                                        <p:cTn id="50" dur="500"/>
                                        <p:tgtEl>
                                          <p:spTgt spid="474134"/>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474123"/>
                                        </p:tgtEl>
                                        <p:attrNameLst>
                                          <p:attrName>style.visibility</p:attrName>
                                        </p:attrNameLst>
                                      </p:cBhvr>
                                      <p:to>
                                        <p:strVal val="visible"/>
                                      </p:to>
                                    </p:set>
                                    <p:animEffect transition="in" filter="box(in)">
                                      <p:cBhvr>
                                        <p:cTn id="53" dur="1000"/>
                                        <p:tgtEl>
                                          <p:spTgt spid="47412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xit" presetSubtype="16" fill="hold" grpId="1" nodeType="clickEffect">
                                  <p:stCondLst>
                                    <p:cond delay="0"/>
                                  </p:stCondLst>
                                  <p:childTnLst>
                                    <p:animEffect transition="out" filter="box(in)">
                                      <p:cBhvr>
                                        <p:cTn id="57" dur="500"/>
                                        <p:tgtEl>
                                          <p:spTgt spid="474121"/>
                                        </p:tgtEl>
                                      </p:cBhvr>
                                    </p:animEffect>
                                    <p:set>
                                      <p:cBhvr>
                                        <p:cTn id="58" dur="1" fill="hold">
                                          <p:stCondLst>
                                            <p:cond delay="499"/>
                                          </p:stCondLst>
                                        </p:cTn>
                                        <p:tgtEl>
                                          <p:spTgt spid="474121"/>
                                        </p:tgtEl>
                                        <p:attrNameLst>
                                          <p:attrName>style.visibility</p:attrName>
                                        </p:attrNameLst>
                                      </p:cBhvr>
                                      <p:to>
                                        <p:strVal val="hidden"/>
                                      </p:to>
                                    </p:set>
                                  </p:childTnLst>
                                </p:cTn>
                              </p:par>
                              <p:par>
                                <p:cTn id="59" presetID="4" presetClass="exit" presetSubtype="16" fill="hold" grpId="1" nodeType="withEffect">
                                  <p:stCondLst>
                                    <p:cond delay="0"/>
                                  </p:stCondLst>
                                  <p:childTnLst>
                                    <p:animEffect transition="out" filter="box(in)">
                                      <p:cBhvr>
                                        <p:cTn id="60" dur="500"/>
                                        <p:tgtEl>
                                          <p:spTgt spid="474133"/>
                                        </p:tgtEl>
                                      </p:cBhvr>
                                    </p:animEffect>
                                    <p:set>
                                      <p:cBhvr>
                                        <p:cTn id="61" dur="1" fill="hold">
                                          <p:stCondLst>
                                            <p:cond delay="499"/>
                                          </p:stCondLst>
                                        </p:cTn>
                                        <p:tgtEl>
                                          <p:spTgt spid="474133"/>
                                        </p:tgtEl>
                                        <p:attrNameLst>
                                          <p:attrName>style.visibility</p:attrName>
                                        </p:attrNameLst>
                                      </p:cBhvr>
                                      <p:to>
                                        <p:strVal val="hidden"/>
                                      </p:to>
                                    </p:set>
                                  </p:childTnLst>
                                </p:cTn>
                              </p:par>
                              <p:par>
                                <p:cTn id="62" presetID="4" presetClass="exit" presetSubtype="16" fill="hold" grpId="1" nodeType="withEffect">
                                  <p:stCondLst>
                                    <p:cond delay="0"/>
                                  </p:stCondLst>
                                  <p:childTnLst>
                                    <p:animEffect transition="out" filter="box(in)">
                                      <p:cBhvr>
                                        <p:cTn id="63" dur="500"/>
                                        <p:tgtEl>
                                          <p:spTgt spid="474122"/>
                                        </p:tgtEl>
                                      </p:cBhvr>
                                    </p:animEffect>
                                    <p:set>
                                      <p:cBhvr>
                                        <p:cTn id="64" dur="1" fill="hold">
                                          <p:stCondLst>
                                            <p:cond delay="499"/>
                                          </p:stCondLst>
                                        </p:cTn>
                                        <p:tgtEl>
                                          <p:spTgt spid="474122"/>
                                        </p:tgtEl>
                                        <p:attrNameLst>
                                          <p:attrName>style.visibility</p:attrName>
                                        </p:attrNameLst>
                                      </p:cBhvr>
                                      <p:to>
                                        <p:strVal val="hidden"/>
                                      </p:to>
                                    </p:set>
                                  </p:childTnLst>
                                </p:cTn>
                              </p:par>
                              <p:par>
                                <p:cTn id="65" presetID="4" presetClass="exit" presetSubtype="16" fill="hold" grpId="1" nodeType="withEffect">
                                  <p:stCondLst>
                                    <p:cond delay="0"/>
                                  </p:stCondLst>
                                  <p:childTnLst>
                                    <p:animEffect transition="out" filter="box(in)">
                                      <p:cBhvr>
                                        <p:cTn id="66" dur="500"/>
                                        <p:tgtEl>
                                          <p:spTgt spid="474134"/>
                                        </p:tgtEl>
                                      </p:cBhvr>
                                    </p:animEffect>
                                    <p:set>
                                      <p:cBhvr>
                                        <p:cTn id="67" dur="1" fill="hold">
                                          <p:stCondLst>
                                            <p:cond delay="499"/>
                                          </p:stCondLst>
                                        </p:cTn>
                                        <p:tgtEl>
                                          <p:spTgt spid="474134"/>
                                        </p:tgtEl>
                                        <p:attrNameLst>
                                          <p:attrName>style.visibility</p:attrName>
                                        </p:attrNameLst>
                                      </p:cBhvr>
                                      <p:to>
                                        <p:strVal val="hidden"/>
                                      </p:to>
                                    </p:set>
                                  </p:childTnLst>
                                </p:cTn>
                              </p:par>
                              <p:par>
                                <p:cTn id="68" presetID="4" presetClass="exit" presetSubtype="16" fill="hold" grpId="1" nodeType="withEffect">
                                  <p:stCondLst>
                                    <p:cond delay="0"/>
                                  </p:stCondLst>
                                  <p:childTnLst>
                                    <p:animEffect transition="out" filter="box(in)">
                                      <p:cBhvr>
                                        <p:cTn id="69" dur="500"/>
                                        <p:tgtEl>
                                          <p:spTgt spid="474123"/>
                                        </p:tgtEl>
                                      </p:cBhvr>
                                    </p:animEffect>
                                    <p:set>
                                      <p:cBhvr>
                                        <p:cTn id="70" dur="1" fill="hold">
                                          <p:stCondLst>
                                            <p:cond delay="499"/>
                                          </p:stCondLst>
                                        </p:cTn>
                                        <p:tgtEl>
                                          <p:spTgt spid="47412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474118"/>
                                        </p:tgtEl>
                                        <p:attrNameLst>
                                          <p:attrName>style.visibility</p:attrName>
                                        </p:attrNameLst>
                                      </p:cBhvr>
                                      <p:to>
                                        <p:strVal val="visible"/>
                                      </p:to>
                                    </p:set>
                                    <p:animEffect transition="in" filter="box(in)">
                                      <p:cBhvr>
                                        <p:cTn id="75" dur="1000"/>
                                        <p:tgtEl>
                                          <p:spTgt spid="474118"/>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474129"/>
                                        </p:tgtEl>
                                        <p:attrNameLst>
                                          <p:attrName>style.visibility</p:attrName>
                                        </p:attrNameLst>
                                      </p:cBhvr>
                                      <p:to>
                                        <p:strVal val="visible"/>
                                      </p:to>
                                    </p:set>
                                    <p:animEffect transition="in" filter="box(in)">
                                      <p:cBhvr>
                                        <p:cTn id="78" dur="500"/>
                                        <p:tgtEl>
                                          <p:spTgt spid="474129"/>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474119"/>
                                        </p:tgtEl>
                                        <p:attrNameLst>
                                          <p:attrName>style.visibility</p:attrName>
                                        </p:attrNameLst>
                                      </p:cBhvr>
                                      <p:to>
                                        <p:strVal val="visible"/>
                                      </p:to>
                                    </p:set>
                                    <p:animEffect transition="in" filter="box(in)">
                                      <p:cBhvr>
                                        <p:cTn id="81" dur="1000"/>
                                        <p:tgtEl>
                                          <p:spTgt spid="474119"/>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474130"/>
                                        </p:tgtEl>
                                        <p:attrNameLst>
                                          <p:attrName>style.visibility</p:attrName>
                                        </p:attrNameLst>
                                      </p:cBhvr>
                                      <p:to>
                                        <p:strVal val="visible"/>
                                      </p:to>
                                    </p:set>
                                    <p:animEffect transition="in" filter="box(in)">
                                      <p:cBhvr>
                                        <p:cTn id="84" dur="500"/>
                                        <p:tgtEl>
                                          <p:spTgt spid="474130"/>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474120"/>
                                        </p:tgtEl>
                                        <p:attrNameLst>
                                          <p:attrName>style.visibility</p:attrName>
                                        </p:attrNameLst>
                                      </p:cBhvr>
                                      <p:to>
                                        <p:strVal val="visible"/>
                                      </p:to>
                                    </p:set>
                                    <p:animEffect transition="in" filter="box(in)">
                                      <p:cBhvr>
                                        <p:cTn id="87" dur="1000"/>
                                        <p:tgtEl>
                                          <p:spTgt spid="474120"/>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xit" presetSubtype="32" fill="hold" grpId="1" nodeType="clickEffect">
                                  <p:stCondLst>
                                    <p:cond delay="0"/>
                                  </p:stCondLst>
                                  <p:childTnLst>
                                    <p:animEffect transition="out" filter="box(out)">
                                      <p:cBhvr>
                                        <p:cTn id="91" dur="500"/>
                                        <p:tgtEl>
                                          <p:spTgt spid="474118"/>
                                        </p:tgtEl>
                                      </p:cBhvr>
                                    </p:animEffect>
                                    <p:set>
                                      <p:cBhvr>
                                        <p:cTn id="92" dur="1" fill="hold">
                                          <p:stCondLst>
                                            <p:cond delay="499"/>
                                          </p:stCondLst>
                                        </p:cTn>
                                        <p:tgtEl>
                                          <p:spTgt spid="474118"/>
                                        </p:tgtEl>
                                        <p:attrNameLst>
                                          <p:attrName>style.visibility</p:attrName>
                                        </p:attrNameLst>
                                      </p:cBhvr>
                                      <p:to>
                                        <p:strVal val="hidden"/>
                                      </p:to>
                                    </p:set>
                                  </p:childTnLst>
                                </p:cTn>
                              </p:par>
                              <p:par>
                                <p:cTn id="93" presetID="4" presetClass="exit" presetSubtype="32" fill="hold" grpId="1" nodeType="withEffect">
                                  <p:stCondLst>
                                    <p:cond delay="0"/>
                                  </p:stCondLst>
                                  <p:childTnLst>
                                    <p:animEffect transition="out" filter="box(out)">
                                      <p:cBhvr>
                                        <p:cTn id="94" dur="500"/>
                                        <p:tgtEl>
                                          <p:spTgt spid="474129"/>
                                        </p:tgtEl>
                                      </p:cBhvr>
                                    </p:animEffect>
                                    <p:set>
                                      <p:cBhvr>
                                        <p:cTn id="95" dur="1" fill="hold">
                                          <p:stCondLst>
                                            <p:cond delay="499"/>
                                          </p:stCondLst>
                                        </p:cTn>
                                        <p:tgtEl>
                                          <p:spTgt spid="474129"/>
                                        </p:tgtEl>
                                        <p:attrNameLst>
                                          <p:attrName>style.visibility</p:attrName>
                                        </p:attrNameLst>
                                      </p:cBhvr>
                                      <p:to>
                                        <p:strVal val="hidden"/>
                                      </p:to>
                                    </p:set>
                                  </p:childTnLst>
                                </p:cTn>
                              </p:par>
                              <p:par>
                                <p:cTn id="96" presetID="4" presetClass="exit" presetSubtype="32" fill="hold" grpId="1" nodeType="withEffect">
                                  <p:stCondLst>
                                    <p:cond delay="0"/>
                                  </p:stCondLst>
                                  <p:childTnLst>
                                    <p:animEffect transition="out" filter="box(out)">
                                      <p:cBhvr>
                                        <p:cTn id="97" dur="500"/>
                                        <p:tgtEl>
                                          <p:spTgt spid="474119"/>
                                        </p:tgtEl>
                                      </p:cBhvr>
                                    </p:animEffect>
                                    <p:set>
                                      <p:cBhvr>
                                        <p:cTn id="98" dur="1" fill="hold">
                                          <p:stCondLst>
                                            <p:cond delay="499"/>
                                          </p:stCondLst>
                                        </p:cTn>
                                        <p:tgtEl>
                                          <p:spTgt spid="474119"/>
                                        </p:tgtEl>
                                        <p:attrNameLst>
                                          <p:attrName>style.visibility</p:attrName>
                                        </p:attrNameLst>
                                      </p:cBhvr>
                                      <p:to>
                                        <p:strVal val="hidden"/>
                                      </p:to>
                                    </p:set>
                                  </p:childTnLst>
                                </p:cTn>
                              </p:par>
                              <p:par>
                                <p:cTn id="99" presetID="4" presetClass="exit" presetSubtype="32" fill="hold" grpId="1" nodeType="withEffect">
                                  <p:stCondLst>
                                    <p:cond delay="0"/>
                                  </p:stCondLst>
                                  <p:childTnLst>
                                    <p:animEffect transition="out" filter="box(out)">
                                      <p:cBhvr>
                                        <p:cTn id="100" dur="500"/>
                                        <p:tgtEl>
                                          <p:spTgt spid="474130"/>
                                        </p:tgtEl>
                                      </p:cBhvr>
                                    </p:animEffect>
                                    <p:set>
                                      <p:cBhvr>
                                        <p:cTn id="101" dur="1" fill="hold">
                                          <p:stCondLst>
                                            <p:cond delay="499"/>
                                          </p:stCondLst>
                                        </p:cTn>
                                        <p:tgtEl>
                                          <p:spTgt spid="474130"/>
                                        </p:tgtEl>
                                        <p:attrNameLst>
                                          <p:attrName>style.visibility</p:attrName>
                                        </p:attrNameLst>
                                      </p:cBhvr>
                                      <p:to>
                                        <p:strVal val="hidden"/>
                                      </p:to>
                                    </p:set>
                                  </p:childTnLst>
                                </p:cTn>
                              </p:par>
                              <p:par>
                                <p:cTn id="102" presetID="4" presetClass="exit" presetSubtype="32" fill="hold" grpId="1" nodeType="withEffect">
                                  <p:stCondLst>
                                    <p:cond delay="0"/>
                                  </p:stCondLst>
                                  <p:childTnLst>
                                    <p:animEffect transition="out" filter="box(out)">
                                      <p:cBhvr>
                                        <p:cTn id="103" dur="500"/>
                                        <p:tgtEl>
                                          <p:spTgt spid="474120"/>
                                        </p:tgtEl>
                                      </p:cBhvr>
                                    </p:animEffect>
                                    <p:set>
                                      <p:cBhvr>
                                        <p:cTn id="104" dur="1" fill="hold">
                                          <p:stCondLst>
                                            <p:cond delay="499"/>
                                          </p:stCondLst>
                                        </p:cTn>
                                        <p:tgtEl>
                                          <p:spTgt spid="474120"/>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474124"/>
                                        </p:tgtEl>
                                        <p:attrNameLst>
                                          <p:attrName>style.visibility</p:attrName>
                                        </p:attrNameLst>
                                      </p:cBhvr>
                                      <p:to>
                                        <p:strVal val="visible"/>
                                      </p:to>
                                    </p:set>
                                    <p:animEffect transition="in" filter="box(in)">
                                      <p:cBhvr>
                                        <p:cTn id="109" dur="1000"/>
                                        <p:tgtEl>
                                          <p:spTgt spid="474124"/>
                                        </p:tgtEl>
                                      </p:cBhvr>
                                    </p:animEffect>
                                  </p:childTnLst>
                                </p:cTn>
                              </p:par>
                              <p:par>
                                <p:cTn id="110" presetID="4" presetClass="entr" presetSubtype="16" fill="hold" grpId="0" nodeType="withEffect">
                                  <p:stCondLst>
                                    <p:cond delay="0"/>
                                  </p:stCondLst>
                                  <p:childTnLst>
                                    <p:set>
                                      <p:cBhvr>
                                        <p:cTn id="111" dur="1" fill="hold">
                                          <p:stCondLst>
                                            <p:cond delay="0"/>
                                          </p:stCondLst>
                                        </p:cTn>
                                        <p:tgtEl>
                                          <p:spTgt spid="474131"/>
                                        </p:tgtEl>
                                        <p:attrNameLst>
                                          <p:attrName>style.visibility</p:attrName>
                                        </p:attrNameLst>
                                      </p:cBhvr>
                                      <p:to>
                                        <p:strVal val="visible"/>
                                      </p:to>
                                    </p:set>
                                    <p:animEffect transition="in" filter="box(in)">
                                      <p:cBhvr>
                                        <p:cTn id="112" dur="500"/>
                                        <p:tgtEl>
                                          <p:spTgt spid="474131"/>
                                        </p:tgtEl>
                                      </p:cBhvr>
                                    </p:animEffect>
                                  </p:childTnLst>
                                </p:cTn>
                              </p:par>
                              <p:par>
                                <p:cTn id="113" presetID="4" presetClass="entr" presetSubtype="16" fill="hold" grpId="0" nodeType="withEffect">
                                  <p:stCondLst>
                                    <p:cond delay="0"/>
                                  </p:stCondLst>
                                  <p:childTnLst>
                                    <p:set>
                                      <p:cBhvr>
                                        <p:cTn id="114" dur="1" fill="hold">
                                          <p:stCondLst>
                                            <p:cond delay="0"/>
                                          </p:stCondLst>
                                        </p:cTn>
                                        <p:tgtEl>
                                          <p:spTgt spid="474125"/>
                                        </p:tgtEl>
                                        <p:attrNameLst>
                                          <p:attrName>style.visibility</p:attrName>
                                        </p:attrNameLst>
                                      </p:cBhvr>
                                      <p:to>
                                        <p:strVal val="visible"/>
                                      </p:to>
                                    </p:set>
                                    <p:animEffect transition="in" filter="box(in)">
                                      <p:cBhvr>
                                        <p:cTn id="115" dur="1000"/>
                                        <p:tgtEl>
                                          <p:spTgt spid="474125"/>
                                        </p:tgtEl>
                                      </p:cBhvr>
                                    </p:animEffect>
                                  </p:childTnLst>
                                </p:cTn>
                              </p:par>
                              <p:par>
                                <p:cTn id="116" presetID="4" presetClass="entr" presetSubtype="16" fill="hold" grpId="0" nodeType="withEffect">
                                  <p:stCondLst>
                                    <p:cond delay="0"/>
                                  </p:stCondLst>
                                  <p:childTnLst>
                                    <p:set>
                                      <p:cBhvr>
                                        <p:cTn id="117" dur="1" fill="hold">
                                          <p:stCondLst>
                                            <p:cond delay="0"/>
                                          </p:stCondLst>
                                        </p:cTn>
                                        <p:tgtEl>
                                          <p:spTgt spid="474132"/>
                                        </p:tgtEl>
                                        <p:attrNameLst>
                                          <p:attrName>style.visibility</p:attrName>
                                        </p:attrNameLst>
                                      </p:cBhvr>
                                      <p:to>
                                        <p:strVal val="visible"/>
                                      </p:to>
                                    </p:set>
                                    <p:animEffect transition="in" filter="box(in)">
                                      <p:cBhvr>
                                        <p:cTn id="118" dur="500"/>
                                        <p:tgtEl>
                                          <p:spTgt spid="474132"/>
                                        </p:tgtEl>
                                      </p:cBhvr>
                                    </p:animEffect>
                                  </p:childTnLst>
                                </p:cTn>
                              </p:par>
                              <p:par>
                                <p:cTn id="119" presetID="4" presetClass="entr" presetSubtype="16" fill="hold" grpId="0" nodeType="withEffect">
                                  <p:stCondLst>
                                    <p:cond delay="0"/>
                                  </p:stCondLst>
                                  <p:childTnLst>
                                    <p:set>
                                      <p:cBhvr>
                                        <p:cTn id="120" dur="1" fill="hold">
                                          <p:stCondLst>
                                            <p:cond delay="0"/>
                                          </p:stCondLst>
                                        </p:cTn>
                                        <p:tgtEl>
                                          <p:spTgt spid="474126"/>
                                        </p:tgtEl>
                                        <p:attrNameLst>
                                          <p:attrName>style.visibility</p:attrName>
                                        </p:attrNameLst>
                                      </p:cBhvr>
                                      <p:to>
                                        <p:strVal val="visible"/>
                                      </p:to>
                                    </p:set>
                                    <p:animEffect transition="in" filter="box(in)">
                                      <p:cBhvr>
                                        <p:cTn id="121" dur="1000"/>
                                        <p:tgtEl>
                                          <p:spTgt spid="474126"/>
                                        </p:tgtEl>
                                      </p:cBhvr>
                                    </p:animEffect>
                                  </p:childTnLst>
                                </p:cTn>
                              </p:par>
                            </p:childTnLst>
                          </p:cTn>
                        </p:par>
                      </p:childTnLst>
                    </p:cTn>
                  </p:par>
                  <p:par>
                    <p:cTn id="122" fill="hold">
                      <p:stCondLst>
                        <p:cond delay="indefinite"/>
                      </p:stCondLst>
                      <p:childTnLst>
                        <p:par>
                          <p:cTn id="123" fill="hold">
                            <p:stCondLst>
                              <p:cond delay="0"/>
                            </p:stCondLst>
                            <p:childTnLst>
                              <p:par>
                                <p:cTn id="124" presetID="4" presetClass="exit" presetSubtype="16" fill="hold" grpId="1" nodeType="clickEffect">
                                  <p:stCondLst>
                                    <p:cond delay="0"/>
                                  </p:stCondLst>
                                  <p:childTnLst>
                                    <p:animEffect transition="out" filter="box(in)">
                                      <p:cBhvr>
                                        <p:cTn id="125" dur="500"/>
                                        <p:tgtEl>
                                          <p:spTgt spid="474124"/>
                                        </p:tgtEl>
                                      </p:cBhvr>
                                    </p:animEffect>
                                    <p:set>
                                      <p:cBhvr>
                                        <p:cTn id="126" dur="1" fill="hold">
                                          <p:stCondLst>
                                            <p:cond delay="499"/>
                                          </p:stCondLst>
                                        </p:cTn>
                                        <p:tgtEl>
                                          <p:spTgt spid="474124"/>
                                        </p:tgtEl>
                                        <p:attrNameLst>
                                          <p:attrName>style.visibility</p:attrName>
                                        </p:attrNameLst>
                                      </p:cBhvr>
                                      <p:to>
                                        <p:strVal val="hidden"/>
                                      </p:to>
                                    </p:set>
                                  </p:childTnLst>
                                </p:cTn>
                              </p:par>
                              <p:par>
                                <p:cTn id="127" presetID="4" presetClass="exit" presetSubtype="16" fill="hold" grpId="1" nodeType="withEffect">
                                  <p:stCondLst>
                                    <p:cond delay="0"/>
                                  </p:stCondLst>
                                  <p:childTnLst>
                                    <p:animEffect transition="out" filter="box(in)">
                                      <p:cBhvr>
                                        <p:cTn id="128" dur="500"/>
                                        <p:tgtEl>
                                          <p:spTgt spid="474131"/>
                                        </p:tgtEl>
                                      </p:cBhvr>
                                    </p:animEffect>
                                    <p:set>
                                      <p:cBhvr>
                                        <p:cTn id="129" dur="1" fill="hold">
                                          <p:stCondLst>
                                            <p:cond delay="499"/>
                                          </p:stCondLst>
                                        </p:cTn>
                                        <p:tgtEl>
                                          <p:spTgt spid="474131"/>
                                        </p:tgtEl>
                                        <p:attrNameLst>
                                          <p:attrName>style.visibility</p:attrName>
                                        </p:attrNameLst>
                                      </p:cBhvr>
                                      <p:to>
                                        <p:strVal val="hidden"/>
                                      </p:to>
                                    </p:set>
                                  </p:childTnLst>
                                </p:cTn>
                              </p:par>
                              <p:par>
                                <p:cTn id="130" presetID="4" presetClass="exit" presetSubtype="16" fill="hold" grpId="1" nodeType="withEffect">
                                  <p:stCondLst>
                                    <p:cond delay="0"/>
                                  </p:stCondLst>
                                  <p:childTnLst>
                                    <p:animEffect transition="out" filter="box(in)">
                                      <p:cBhvr>
                                        <p:cTn id="131" dur="500"/>
                                        <p:tgtEl>
                                          <p:spTgt spid="474125"/>
                                        </p:tgtEl>
                                      </p:cBhvr>
                                    </p:animEffect>
                                    <p:set>
                                      <p:cBhvr>
                                        <p:cTn id="132" dur="1" fill="hold">
                                          <p:stCondLst>
                                            <p:cond delay="499"/>
                                          </p:stCondLst>
                                        </p:cTn>
                                        <p:tgtEl>
                                          <p:spTgt spid="474125"/>
                                        </p:tgtEl>
                                        <p:attrNameLst>
                                          <p:attrName>style.visibility</p:attrName>
                                        </p:attrNameLst>
                                      </p:cBhvr>
                                      <p:to>
                                        <p:strVal val="hidden"/>
                                      </p:to>
                                    </p:set>
                                  </p:childTnLst>
                                </p:cTn>
                              </p:par>
                              <p:par>
                                <p:cTn id="133" presetID="4" presetClass="exit" presetSubtype="16" fill="hold" grpId="1" nodeType="withEffect">
                                  <p:stCondLst>
                                    <p:cond delay="0"/>
                                  </p:stCondLst>
                                  <p:childTnLst>
                                    <p:animEffect transition="out" filter="box(in)">
                                      <p:cBhvr>
                                        <p:cTn id="134" dur="500"/>
                                        <p:tgtEl>
                                          <p:spTgt spid="474132"/>
                                        </p:tgtEl>
                                      </p:cBhvr>
                                    </p:animEffect>
                                    <p:set>
                                      <p:cBhvr>
                                        <p:cTn id="135" dur="1" fill="hold">
                                          <p:stCondLst>
                                            <p:cond delay="499"/>
                                          </p:stCondLst>
                                        </p:cTn>
                                        <p:tgtEl>
                                          <p:spTgt spid="474132"/>
                                        </p:tgtEl>
                                        <p:attrNameLst>
                                          <p:attrName>style.visibility</p:attrName>
                                        </p:attrNameLst>
                                      </p:cBhvr>
                                      <p:to>
                                        <p:strVal val="hidden"/>
                                      </p:to>
                                    </p:set>
                                  </p:childTnLst>
                                </p:cTn>
                              </p:par>
                              <p:par>
                                <p:cTn id="136" presetID="4" presetClass="exit" presetSubtype="16" fill="hold" grpId="1" nodeType="withEffect">
                                  <p:stCondLst>
                                    <p:cond delay="0"/>
                                  </p:stCondLst>
                                  <p:childTnLst>
                                    <p:animEffect transition="out" filter="box(in)">
                                      <p:cBhvr>
                                        <p:cTn id="137" dur="500"/>
                                        <p:tgtEl>
                                          <p:spTgt spid="474126"/>
                                        </p:tgtEl>
                                      </p:cBhvr>
                                    </p:animEffect>
                                    <p:set>
                                      <p:cBhvr>
                                        <p:cTn id="138" dur="1" fill="hold">
                                          <p:stCondLst>
                                            <p:cond delay="499"/>
                                          </p:stCondLst>
                                        </p:cTn>
                                        <p:tgtEl>
                                          <p:spTgt spid="4741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5" grpId="0" animBg="1"/>
      <p:bldP spid="474115" grpId="1" animBg="1"/>
      <p:bldP spid="474116" grpId="0" animBg="1"/>
      <p:bldP spid="474116" grpId="1" animBg="1"/>
      <p:bldP spid="474117" grpId="0" animBg="1"/>
      <p:bldP spid="474117" grpId="1" animBg="1"/>
      <p:bldP spid="474118" grpId="0" animBg="1"/>
      <p:bldP spid="474118" grpId="1" animBg="1"/>
      <p:bldP spid="474119" grpId="0" animBg="1"/>
      <p:bldP spid="474119" grpId="1" animBg="1"/>
      <p:bldP spid="474120" grpId="0" animBg="1"/>
      <p:bldP spid="474120" grpId="1" animBg="1"/>
      <p:bldP spid="474121" grpId="0" animBg="1"/>
      <p:bldP spid="474121" grpId="1" animBg="1"/>
      <p:bldP spid="474122" grpId="0" animBg="1"/>
      <p:bldP spid="474122" grpId="1" animBg="1"/>
      <p:bldP spid="474123" grpId="0" animBg="1"/>
      <p:bldP spid="474123" grpId="1" animBg="1"/>
      <p:bldP spid="474124" grpId="0" animBg="1"/>
      <p:bldP spid="474124" grpId="1" animBg="1"/>
      <p:bldP spid="474125" grpId="0" animBg="1"/>
      <p:bldP spid="474125" grpId="1" animBg="1"/>
      <p:bldP spid="474126" grpId="0" animBg="1"/>
      <p:bldP spid="474126" grpId="1" animBg="1"/>
      <p:bldP spid="474127" grpId="0" animBg="1"/>
      <p:bldP spid="474127" grpId="1" animBg="1"/>
      <p:bldP spid="474128" grpId="0" animBg="1"/>
      <p:bldP spid="474128" grpId="1" animBg="1"/>
      <p:bldP spid="474129" grpId="0" animBg="1"/>
      <p:bldP spid="474129" grpId="1" animBg="1"/>
      <p:bldP spid="474130" grpId="0" animBg="1"/>
      <p:bldP spid="474130" grpId="1" animBg="1"/>
      <p:bldP spid="474131" grpId="0" animBg="1"/>
      <p:bldP spid="474131" grpId="1" animBg="1"/>
      <p:bldP spid="474132" grpId="0" animBg="1"/>
      <p:bldP spid="474132" grpId="1" animBg="1"/>
      <p:bldP spid="474133" grpId="0" animBg="1"/>
      <p:bldP spid="474133" grpId="1" animBg="1"/>
      <p:bldP spid="474134" grpId="0" animBg="1"/>
      <p:bldP spid="474134"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r>
              <a:rPr lang="en-US" sz="2800" dirty="0" smtClean="0"/>
              <a:t>Questions that arise in applying HOI</a:t>
            </a:r>
            <a:br>
              <a:rPr lang="en-US" sz="2800" dirty="0" smtClean="0"/>
            </a:br>
            <a:r>
              <a:rPr lang="en-US" sz="2800" dirty="0" smtClean="0"/>
              <a:t>Some examples</a:t>
            </a:r>
            <a:endParaRPr lang="en-US" sz="2800" dirty="0"/>
          </a:p>
        </p:txBody>
      </p:sp>
      <p:sp>
        <p:nvSpPr>
          <p:cNvPr id="3" name="Content Placeholder 2"/>
          <p:cNvSpPr>
            <a:spLocks noGrp="1"/>
          </p:cNvSpPr>
          <p:nvPr>
            <p:ph sz="quarter" idx="1"/>
          </p:nvPr>
        </p:nvSpPr>
        <p:spPr>
          <a:xfrm>
            <a:off x="381000" y="1524000"/>
            <a:ext cx="8534400" cy="4343400"/>
          </a:xfrm>
        </p:spPr>
        <p:txBody>
          <a:bodyPr>
            <a:normAutofit/>
          </a:bodyPr>
          <a:lstStyle/>
          <a:p>
            <a:pPr marL="274320" lvl="1" indent="-274320">
              <a:spcBef>
                <a:spcPts val="580"/>
              </a:spcBef>
              <a:buClr>
                <a:schemeClr val="accent1"/>
              </a:buClr>
            </a:pPr>
            <a:r>
              <a:rPr lang="en-US" sz="2000" dirty="0" smtClean="0">
                <a:effectLst/>
              </a:rPr>
              <a:t>Opportunities may need to be defined differently; but that may affect comparability across regions</a:t>
            </a:r>
          </a:p>
          <a:p>
            <a:pPr marL="274320" lvl="1" indent="-274320">
              <a:spcBef>
                <a:spcPts val="580"/>
              </a:spcBef>
              <a:buClr>
                <a:schemeClr val="accent1"/>
              </a:buClr>
            </a:pPr>
            <a:endParaRPr lang="en-US" sz="2000" dirty="0" smtClean="0">
              <a:effectLst/>
            </a:endParaRPr>
          </a:p>
          <a:p>
            <a:pPr marL="274320" lvl="1" indent="-274320">
              <a:spcBef>
                <a:spcPts val="580"/>
              </a:spcBef>
              <a:buClr>
                <a:schemeClr val="accent1"/>
              </a:buClr>
            </a:pPr>
            <a:r>
              <a:rPr lang="en-US" sz="2000" dirty="0" smtClean="0">
                <a:effectLst/>
              </a:rPr>
              <a:t>Social objectives of universality need not necessarily be the same across regions.</a:t>
            </a:r>
          </a:p>
          <a:p>
            <a:pPr marL="274320" lvl="1" indent="-274320">
              <a:spcBef>
                <a:spcPts val="580"/>
              </a:spcBef>
              <a:buClr>
                <a:schemeClr val="accent1"/>
              </a:buClr>
            </a:pPr>
            <a:endParaRPr lang="en-US" sz="2000" dirty="0" smtClean="0">
              <a:effectLst/>
            </a:endParaRPr>
          </a:p>
          <a:p>
            <a:pPr marL="274320" lvl="1" indent="-274320">
              <a:spcBef>
                <a:spcPts val="580"/>
              </a:spcBef>
              <a:buClr>
                <a:schemeClr val="accent1"/>
              </a:buClr>
            </a:pPr>
            <a:r>
              <a:rPr lang="en-US" sz="2000" dirty="0" smtClean="0">
                <a:effectLst/>
              </a:rPr>
              <a:t>Even the </a:t>
            </a:r>
            <a:r>
              <a:rPr lang="en-US" sz="2000" i="1" dirty="0" smtClean="0">
                <a:effectLst/>
              </a:rPr>
              <a:t>same</a:t>
            </a:r>
            <a:r>
              <a:rPr lang="en-US" sz="2000" dirty="0" smtClean="0">
                <a:effectLst/>
              </a:rPr>
              <a:t> “basic” key goods and </a:t>
            </a:r>
            <a:r>
              <a:rPr lang="en-US" sz="2000" dirty="0" smtClean="0">
                <a:effectLst/>
              </a:rPr>
              <a:t>service </a:t>
            </a:r>
            <a:r>
              <a:rPr lang="en-US" sz="2000" dirty="0" smtClean="0">
                <a:effectLst/>
              </a:rPr>
              <a:t>may have to be defined differently for some countries, for HOI to be useful, (Example: basic access to water in LAC, Africa and East Asia</a:t>
            </a:r>
          </a:p>
          <a:p>
            <a:pPr marL="274320" lvl="1" indent="-274320">
              <a:spcBef>
                <a:spcPts val="580"/>
              </a:spcBef>
              <a:buClr>
                <a:schemeClr val="accent1"/>
              </a:buClr>
            </a:pPr>
            <a:endParaRPr lang="en-US" sz="2000" dirty="0" smtClean="0">
              <a:effectLst/>
            </a:endParaRPr>
          </a:p>
          <a:p>
            <a:pPr marL="274320" lvl="1" indent="-274320">
              <a:spcBef>
                <a:spcPts val="580"/>
              </a:spcBef>
              <a:buClr>
                <a:schemeClr val="accent1"/>
              </a:buClr>
            </a:pPr>
            <a:r>
              <a:rPr lang="en-US" sz="2000" dirty="0" smtClean="0">
                <a:effectLst/>
              </a:rPr>
              <a:t>Circumstances are exogenous to the child today, even if they can be influenced by policy (e.g. Child’s orphan status, parents’ education)</a:t>
            </a:r>
          </a:p>
          <a:p>
            <a:endParaRPr lang="en-US" sz="2000" dirty="0">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r>
              <a:rPr lang="en-US" sz="3200" dirty="0" smtClean="0">
                <a:effectLst>
                  <a:outerShdw blurRad="38100" dist="38100" dir="2700000" algn="tl">
                    <a:srgbClr val="000000">
                      <a:alpha val="43137"/>
                    </a:srgbClr>
                  </a:outerShdw>
                </a:effectLst>
              </a:rPr>
              <a:t>Human Opportunity Index</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371600"/>
            <a:ext cx="8458200" cy="5105400"/>
          </a:xfrm>
        </p:spPr>
        <p:txBody>
          <a:bodyPr>
            <a:noAutofit/>
          </a:bodyPr>
          <a:lstStyle/>
          <a:p>
            <a:pPr>
              <a:lnSpc>
                <a:spcPct val="90000"/>
              </a:lnSpc>
            </a:pPr>
            <a:r>
              <a:rPr lang="en-US" sz="2400" dirty="0" smtClean="0">
                <a:ea typeface="Verdana" pitchFamily="34" charset="0"/>
                <a:cs typeface="Verdana" pitchFamily="34" charset="0"/>
              </a:rPr>
              <a:t>Is a Inequality -sensitive coverage rate that incorporates:</a:t>
            </a:r>
          </a:p>
          <a:p>
            <a:pPr marL="914400" lvl="1" indent="-457200" algn="just">
              <a:lnSpc>
                <a:spcPct val="90000"/>
              </a:lnSpc>
              <a:spcBef>
                <a:spcPct val="50000"/>
              </a:spcBef>
              <a:buNone/>
            </a:pPr>
            <a:r>
              <a:rPr lang="en-US" sz="2400" dirty="0" smtClean="0">
                <a:ea typeface="Verdana" pitchFamily="34" charset="0"/>
                <a:cs typeface="Verdana" pitchFamily="34" charset="0"/>
              </a:rPr>
              <a:t>a) The average coverage of a good or service, which society accepts </a:t>
            </a:r>
            <a:r>
              <a:rPr lang="en-US" sz="2400" dirty="0" smtClean="0"/>
              <a:t>should be universal</a:t>
            </a:r>
          </a:p>
          <a:p>
            <a:pPr marL="914400" lvl="1" indent="-457200" algn="just">
              <a:lnSpc>
                <a:spcPct val="90000"/>
              </a:lnSpc>
              <a:spcBef>
                <a:spcPts val="600"/>
              </a:spcBef>
              <a:buNone/>
            </a:pPr>
            <a:r>
              <a:rPr lang="en-US" sz="2400" dirty="0" smtClean="0">
                <a:ea typeface="Verdana" pitchFamily="34" charset="0"/>
                <a:cs typeface="Verdana" pitchFamily="34" charset="0"/>
              </a:rPr>
              <a:t>b) If it is allocated according to an equality of opportunity principle </a:t>
            </a:r>
          </a:p>
          <a:p>
            <a:pPr marL="635000" lvl="1" indent="-177800" algn="just">
              <a:lnSpc>
                <a:spcPct val="90000"/>
              </a:lnSpc>
              <a:spcBef>
                <a:spcPts val="600"/>
              </a:spcBef>
              <a:buNone/>
            </a:pPr>
            <a:r>
              <a:rPr lang="en-US" sz="2000" dirty="0" smtClean="0">
                <a:ea typeface="Verdana" pitchFamily="34" charset="0"/>
                <a:cs typeface="Verdana" pitchFamily="34" charset="0"/>
              </a:rPr>
              <a:t>	</a:t>
            </a:r>
            <a:endParaRPr lang="en-US" sz="2000" dirty="0" smtClean="0"/>
          </a:p>
          <a:p>
            <a:pPr marL="360680" indent="-177800" algn="just">
              <a:lnSpc>
                <a:spcPct val="90000"/>
              </a:lnSpc>
              <a:spcBef>
                <a:spcPct val="50000"/>
              </a:spcBef>
            </a:pPr>
            <a:r>
              <a:rPr lang="en-US" sz="2400" dirty="0" smtClean="0">
                <a:ea typeface="Verdana" pitchFamily="34" charset="0"/>
                <a:cs typeface="Verdana" pitchFamily="34" charset="0"/>
              </a:rPr>
              <a:t> It is a coverage/access rate of a discounted by a penalty for inequality of opportunities</a:t>
            </a:r>
          </a:p>
          <a:p>
            <a:pPr marL="360680" indent="-177800" algn="just">
              <a:lnSpc>
                <a:spcPct val="90000"/>
              </a:lnSpc>
              <a:spcBef>
                <a:spcPct val="50000"/>
              </a:spcBef>
            </a:pPr>
            <a:endParaRPr lang="en-US" sz="2400" dirty="0" smtClean="0">
              <a:ea typeface="Verdana" pitchFamily="34" charset="0"/>
              <a:cs typeface="Verdana" pitchFamily="34" charset="0"/>
            </a:endParaRPr>
          </a:p>
          <a:p>
            <a:pPr marL="360680" indent="-177800" algn="just">
              <a:lnSpc>
                <a:spcPct val="90000"/>
              </a:lnSpc>
              <a:spcBef>
                <a:spcPct val="50000"/>
              </a:spcBef>
            </a:pPr>
            <a:r>
              <a:rPr lang="en-US" sz="2400" dirty="0" smtClean="0">
                <a:ea typeface="Verdana" pitchFamily="34" charset="0"/>
                <a:cs typeface="Verdana" pitchFamily="34" charset="0"/>
              </a:rPr>
              <a:t> It is an inequality adjusted standard.  With a standard established by society,  with circumstances that define the dimensions of inequality of opportunity established by society.  </a:t>
            </a: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458200" cy="4525963"/>
          </a:xfrm>
        </p:spPr>
        <p:txBody>
          <a:bodyPr/>
          <a:lstStyle/>
          <a:p>
            <a:r>
              <a:rPr lang="en-US" dirty="0" smtClean="0"/>
              <a:t> </a:t>
            </a:r>
            <a:r>
              <a:rPr lang="en-US" sz="2800" dirty="0" smtClean="0"/>
              <a:t>Political imperative of social inclusion leads to the need of measuring progress towards less inequality and poverty</a:t>
            </a:r>
          </a:p>
          <a:p>
            <a:endParaRPr lang="en-US" sz="2800" dirty="0" smtClean="0"/>
          </a:p>
          <a:p>
            <a:r>
              <a:rPr lang="en-US" sz="2800" dirty="0" smtClean="0"/>
              <a:t>These indicators allow to assess the current performance of the country in the objective of giving every children a chance.</a:t>
            </a: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7772400" cy="1143000"/>
          </a:xfrm>
        </p:spPr>
        <p:txBody>
          <a:bodyPr>
            <a:normAutofit/>
          </a:bodyPr>
          <a:lstStyle/>
          <a:p>
            <a:pPr algn="ctr"/>
            <a:r>
              <a:rPr lang="en-US" sz="6000" dirty="0" smtClean="0"/>
              <a:t>Thank you</a:t>
            </a:r>
            <a:endParaRPr lang="en-US" sz="6000" dirty="0"/>
          </a:p>
        </p:txBody>
      </p:sp>
      <p:pic>
        <p:nvPicPr>
          <p:cNvPr id="3" name="Picture 2"/>
          <p:cNvPicPr>
            <a:picLocks noChangeAspect="1" noChangeArrowheads="1"/>
          </p:cNvPicPr>
          <p:nvPr/>
        </p:nvPicPr>
        <p:blipFill>
          <a:blip r:embed="rId2" cstate="print"/>
          <a:srcRect/>
          <a:stretch>
            <a:fillRect/>
          </a:stretch>
        </p:blipFill>
        <p:spPr bwMode="auto">
          <a:xfrm>
            <a:off x="3733800" y="4718538"/>
            <a:ext cx="1828800" cy="844062"/>
          </a:xfrm>
          <a:prstGeom prst="rect">
            <a:avLst/>
          </a:prstGeom>
          <a:noFill/>
          <a:ln w="9525">
            <a:noFill/>
            <a:miter lim="800000"/>
            <a:headEnd/>
            <a:tailEnd/>
          </a:ln>
        </p:spPr>
      </p:pic>
      <p:sp>
        <p:nvSpPr>
          <p:cNvPr id="4" name="TextBox 3"/>
          <p:cNvSpPr txBox="1"/>
          <p:nvPr/>
        </p:nvSpPr>
        <p:spPr>
          <a:xfrm>
            <a:off x="1752600" y="5943600"/>
            <a:ext cx="6248400" cy="486287"/>
          </a:xfrm>
          <a:prstGeom prst="rect">
            <a:avLst/>
          </a:prstGeom>
          <a:noFill/>
        </p:spPr>
        <p:txBody>
          <a:bodyPr wrap="square" rtlCol="0">
            <a:spAutoFit/>
          </a:bodyPr>
          <a:lstStyle/>
          <a:p>
            <a:r>
              <a:rPr lang="en-US" dirty="0" smtClean="0"/>
              <a:t>http://www.worldbank.org/poverty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28601"/>
            <a:ext cx="8686800" cy="914400"/>
          </a:xfrm>
          <a:prstGeom prst="rect">
            <a:avLst/>
          </a:prstGeom>
        </p:spPr>
        <p:txBody>
          <a:bodyPr vert="horz" lIns="91440" tIns="45720" rIns="91440" bIns="45720" rtlCol="0" anchor="ctr">
            <a:normAutofit/>
          </a:bodyPr>
          <a:lstStyle/>
          <a:p>
            <a:pPr algn="ctr">
              <a:lnSpc>
                <a:spcPct val="110000"/>
              </a:lnSpc>
              <a:spcBef>
                <a:spcPct val="0"/>
              </a:spcBef>
              <a:defRPr/>
            </a:pPr>
            <a:r>
              <a:rPr lang="en-US" sz="3600" dirty="0" smtClean="0">
                <a:solidFill>
                  <a:srgbClr val="FFFF00"/>
                </a:solidFill>
              </a:rPr>
              <a:t>Africa – Other definitions of sanitation</a:t>
            </a:r>
            <a:endParaRPr lang="en-US" sz="3600" dirty="0">
              <a:solidFill>
                <a:srgbClr val="FFFF00"/>
              </a:solidFill>
              <a:latin typeface="+mj-lt"/>
            </a:endParaRPr>
          </a:p>
        </p:txBody>
      </p:sp>
      <p:pic>
        <p:nvPicPr>
          <p:cNvPr id="5" name="Picture 4" descr="hoi_sanitation2_bycountry.emf"/>
          <p:cNvPicPr>
            <a:picLocks noChangeAspect="1"/>
          </p:cNvPicPr>
          <p:nvPr/>
        </p:nvPicPr>
        <p:blipFill>
          <a:blip r:embed="rId2" cstate="print"/>
          <a:stretch>
            <a:fillRect/>
          </a:stretch>
        </p:blipFill>
        <p:spPr>
          <a:xfrm>
            <a:off x="457200" y="1371600"/>
            <a:ext cx="8229600" cy="4179572"/>
          </a:xfrm>
          <a:prstGeom prst="rect">
            <a:avLst/>
          </a:prstGeom>
        </p:spPr>
      </p:pic>
      <p:sp>
        <p:nvSpPr>
          <p:cNvPr id="6" name="TextBox 5"/>
          <p:cNvSpPr txBox="1"/>
          <p:nvPr/>
        </p:nvSpPr>
        <p:spPr>
          <a:xfrm>
            <a:off x="838200" y="5867400"/>
            <a:ext cx="5486400" cy="338554"/>
          </a:xfrm>
          <a:prstGeom prst="rect">
            <a:avLst/>
          </a:prstGeom>
          <a:noFill/>
        </p:spPr>
        <p:txBody>
          <a:bodyPr wrap="square" rtlCol="0">
            <a:spAutoFit/>
          </a:bodyPr>
          <a:lstStyle/>
          <a:p>
            <a:r>
              <a:rPr lang="en-US" sz="2000" dirty="0" smtClean="0"/>
              <a:t>Flush toilet (owned or shared)</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39825"/>
          </a:xfrm>
        </p:spPr>
        <p:txBody>
          <a:bodyPr/>
          <a:lstStyle/>
          <a:p>
            <a:r>
              <a:rPr lang="en-US" dirty="0" smtClean="0"/>
              <a:t>What inequality?</a:t>
            </a:r>
            <a:endParaRPr lang="en-US" dirty="0"/>
          </a:p>
        </p:txBody>
      </p:sp>
      <p:sp>
        <p:nvSpPr>
          <p:cNvPr id="3" name="Content Placeholder 2"/>
          <p:cNvSpPr>
            <a:spLocks noGrp="1"/>
          </p:cNvSpPr>
          <p:nvPr>
            <p:ph idx="1"/>
          </p:nvPr>
        </p:nvSpPr>
        <p:spPr>
          <a:xfrm>
            <a:off x="457200" y="2743200"/>
            <a:ext cx="8229600" cy="3611563"/>
          </a:xfrm>
        </p:spPr>
        <p:txBody>
          <a:bodyPr/>
          <a:lstStyle/>
          <a:p>
            <a:pPr algn="ctr">
              <a:buNone/>
            </a:pPr>
            <a:r>
              <a:rPr lang="en-US" dirty="0" smtClean="0"/>
              <a:t>Income,  consumption?</a:t>
            </a:r>
          </a:p>
          <a:p>
            <a:pPr algn="ctr"/>
            <a:endParaRPr lang="en-US" dirty="0" smtClean="0"/>
          </a:p>
          <a:p>
            <a:pPr algn="ctr">
              <a:buNone/>
            </a:pPr>
            <a:r>
              <a:rPr lang="en-US" dirty="0" smtClean="0"/>
              <a:t>Opportunities, </a:t>
            </a:r>
            <a:r>
              <a:rPr lang="en-US" dirty="0" smtClean="0"/>
              <a:t>assets?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28601"/>
            <a:ext cx="8686800" cy="914400"/>
          </a:xfrm>
          <a:prstGeom prst="rect">
            <a:avLst/>
          </a:prstGeom>
        </p:spPr>
        <p:txBody>
          <a:bodyPr vert="horz" lIns="91440" tIns="45720" rIns="91440" bIns="45720" rtlCol="0" anchor="ctr">
            <a:normAutofit/>
          </a:bodyPr>
          <a:lstStyle/>
          <a:p>
            <a:pPr algn="ctr">
              <a:lnSpc>
                <a:spcPct val="110000"/>
              </a:lnSpc>
              <a:spcBef>
                <a:spcPct val="0"/>
              </a:spcBef>
              <a:defRPr/>
            </a:pPr>
            <a:r>
              <a:rPr lang="en-US" sz="3600" dirty="0" smtClean="0">
                <a:solidFill>
                  <a:srgbClr val="FFFF00"/>
                </a:solidFill>
              </a:rPr>
              <a:t>Africa – Other definitions of sanitation</a:t>
            </a:r>
            <a:endParaRPr lang="en-US" sz="3600" dirty="0">
              <a:solidFill>
                <a:srgbClr val="FFFF00"/>
              </a:solidFill>
              <a:latin typeface="+mj-lt"/>
            </a:endParaRPr>
          </a:p>
        </p:txBody>
      </p:sp>
      <p:pic>
        <p:nvPicPr>
          <p:cNvPr id="6" name="Picture 5" descr="hoi_sanitation3_bycountry.emf"/>
          <p:cNvPicPr>
            <a:picLocks noChangeAspect="1"/>
          </p:cNvPicPr>
          <p:nvPr/>
        </p:nvPicPr>
        <p:blipFill>
          <a:blip r:embed="rId2" cstate="print"/>
          <a:stretch>
            <a:fillRect/>
          </a:stretch>
        </p:blipFill>
        <p:spPr>
          <a:xfrm>
            <a:off x="457200" y="1371600"/>
            <a:ext cx="8229600" cy="4179572"/>
          </a:xfrm>
          <a:prstGeom prst="rect">
            <a:avLst/>
          </a:prstGeom>
        </p:spPr>
      </p:pic>
      <p:sp>
        <p:nvSpPr>
          <p:cNvPr id="7" name="TextBox 6"/>
          <p:cNvSpPr txBox="1"/>
          <p:nvPr/>
        </p:nvSpPr>
        <p:spPr>
          <a:xfrm>
            <a:off x="838200" y="5867400"/>
            <a:ext cx="6781800" cy="338554"/>
          </a:xfrm>
          <a:prstGeom prst="rect">
            <a:avLst/>
          </a:prstGeom>
          <a:noFill/>
        </p:spPr>
        <p:txBody>
          <a:bodyPr wrap="square" rtlCol="0">
            <a:spAutoFit/>
          </a:bodyPr>
          <a:lstStyle/>
          <a:p>
            <a:r>
              <a:rPr lang="en-US" sz="2000" dirty="0" smtClean="0"/>
              <a:t>Flush toilet (owned or shared) and pit toilet latrine</a:t>
            </a:r>
            <a:endParaRPr lang="en-US"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28601"/>
            <a:ext cx="8686800" cy="914400"/>
          </a:xfrm>
          <a:prstGeom prst="rect">
            <a:avLst/>
          </a:prstGeom>
        </p:spPr>
        <p:txBody>
          <a:bodyPr vert="horz" lIns="91440" tIns="45720" rIns="91440" bIns="45720" rtlCol="0" anchor="ctr">
            <a:normAutofit/>
          </a:bodyPr>
          <a:lstStyle/>
          <a:p>
            <a:pPr algn="ctr">
              <a:lnSpc>
                <a:spcPct val="110000"/>
              </a:lnSpc>
              <a:spcBef>
                <a:spcPct val="0"/>
              </a:spcBef>
              <a:defRPr/>
            </a:pPr>
            <a:r>
              <a:rPr lang="en-US" sz="3600" dirty="0" smtClean="0">
                <a:solidFill>
                  <a:srgbClr val="FFFF00"/>
                </a:solidFill>
              </a:rPr>
              <a:t>Africa – Other definitions of water</a:t>
            </a:r>
            <a:endParaRPr lang="en-US" sz="3600" dirty="0">
              <a:solidFill>
                <a:srgbClr val="FFFF00"/>
              </a:solidFill>
              <a:latin typeface="+mj-lt"/>
            </a:endParaRPr>
          </a:p>
        </p:txBody>
      </p:sp>
      <p:sp>
        <p:nvSpPr>
          <p:cNvPr id="6" name="TextBox 5"/>
          <p:cNvSpPr txBox="1"/>
          <p:nvPr/>
        </p:nvSpPr>
        <p:spPr>
          <a:xfrm>
            <a:off x="838200" y="5867400"/>
            <a:ext cx="5486400" cy="338554"/>
          </a:xfrm>
          <a:prstGeom prst="rect">
            <a:avLst/>
          </a:prstGeom>
          <a:noFill/>
        </p:spPr>
        <p:txBody>
          <a:bodyPr wrap="square" rtlCol="0">
            <a:spAutoFit/>
          </a:bodyPr>
          <a:lstStyle/>
          <a:p>
            <a:r>
              <a:rPr lang="en-US" sz="2000" dirty="0" smtClean="0"/>
              <a:t>Piped water (in the household or outside)</a:t>
            </a:r>
            <a:endParaRPr lang="en-US" sz="2000" dirty="0"/>
          </a:p>
        </p:txBody>
      </p:sp>
      <p:pic>
        <p:nvPicPr>
          <p:cNvPr id="7" name="Picture 6" descr="hoi_water2_bycountry.emf"/>
          <p:cNvPicPr>
            <a:picLocks noChangeAspect="1"/>
          </p:cNvPicPr>
          <p:nvPr/>
        </p:nvPicPr>
        <p:blipFill>
          <a:blip r:embed="rId2" cstate="print"/>
          <a:stretch>
            <a:fillRect/>
          </a:stretch>
        </p:blipFill>
        <p:spPr>
          <a:xfrm>
            <a:off x="457200" y="1371600"/>
            <a:ext cx="8229600" cy="4179572"/>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28601"/>
            <a:ext cx="8686800" cy="914400"/>
          </a:xfrm>
          <a:prstGeom prst="rect">
            <a:avLst/>
          </a:prstGeom>
        </p:spPr>
        <p:txBody>
          <a:bodyPr vert="horz" lIns="91440" tIns="45720" rIns="91440" bIns="45720" rtlCol="0" anchor="ctr">
            <a:normAutofit/>
          </a:bodyPr>
          <a:lstStyle/>
          <a:p>
            <a:pPr algn="ctr">
              <a:lnSpc>
                <a:spcPct val="110000"/>
              </a:lnSpc>
              <a:spcBef>
                <a:spcPct val="0"/>
              </a:spcBef>
              <a:defRPr/>
            </a:pPr>
            <a:r>
              <a:rPr lang="en-US" sz="3600" dirty="0" smtClean="0">
                <a:solidFill>
                  <a:srgbClr val="FFFF00"/>
                </a:solidFill>
              </a:rPr>
              <a:t>Africa – Other definitions of water</a:t>
            </a:r>
            <a:endParaRPr lang="en-US" sz="3600" dirty="0">
              <a:solidFill>
                <a:srgbClr val="FFFF00"/>
              </a:solidFill>
              <a:latin typeface="+mj-lt"/>
            </a:endParaRPr>
          </a:p>
        </p:txBody>
      </p:sp>
      <p:sp>
        <p:nvSpPr>
          <p:cNvPr id="6" name="TextBox 5"/>
          <p:cNvSpPr txBox="1"/>
          <p:nvPr/>
        </p:nvSpPr>
        <p:spPr>
          <a:xfrm>
            <a:off x="838200" y="5867400"/>
            <a:ext cx="7848600" cy="338554"/>
          </a:xfrm>
          <a:prstGeom prst="rect">
            <a:avLst/>
          </a:prstGeom>
          <a:noFill/>
        </p:spPr>
        <p:txBody>
          <a:bodyPr wrap="square" rtlCol="0">
            <a:spAutoFit/>
          </a:bodyPr>
          <a:lstStyle/>
          <a:p>
            <a:r>
              <a:rPr lang="en-US" sz="2000" dirty="0" smtClean="0"/>
              <a:t>Piped water (in the household or outside), well water or rainwater</a:t>
            </a:r>
            <a:endParaRPr lang="en-US" sz="2000" dirty="0"/>
          </a:p>
        </p:txBody>
      </p:sp>
      <p:pic>
        <p:nvPicPr>
          <p:cNvPr id="5" name="Picture 4" descr="hoi_water3_bycountry.emf"/>
          <p:cNvPicPr>
            <a:picLocks noChangeAspect="1"/>
          </p:cNvPicPr>
          <p:nvPr/>
        </p:nvPicPr>
        <p:blipFill>
          <a:blip r:embed="rId2" cstate="print"/>
          <a:stretch>
            <a:fillRect/>
          </a:stretch>
        </p:blipFill>
        <p:spPr>
          <a:xfrm>
            <a:off x="457200" y="1371600"/>
            <a:ext cx="8229600" cy="4179572"/>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endParaRPr>
          </a:p>
        </p:txBody>
      </p:sp>
      <p:pic>
        <p:nvPicPr>
          <p:cNvPr id="20482" name="Picture 7"/>
          <p:cNvPicPr>
            <a:picLocks noChangeAspect="1" noChangeArrowheads="1"/>
          </p:cNvPicPr>
          <p:nvPr/>
        </p:nvPicPr>
        <p:blipFill>
          <a:blip r:embed="rId3" cstate="print"/>
          <a:srcRect/>
          <a:stretch>
            <a:fillRect/>
          </a:stretch>
        </p:blipFill>
        <p:spPr bwMode="auto">
          <a:xfrm>
            <a:off x="22225" y="641350"/>
            <a:ext cx="9182100" cy="5610225"/>
          </a:xfrm>
          <a:prstGeom prst="rect">
            <a:avLst/>
          </a:prstGeom>
          <a:noFill/>
          <a:ln w="9525">
            <a:noFill/>
            <a:miter lim="800000"/>
            <a:headEnd/>
            <a:tailEnd/>
          </a:ln>
        </p:spPr>
      </p:pic>
      <p:sp>
        <p:nvSpPr>
          <p:cNvPr id="20483" name="Rectangle 3"/>
          <p:cNvSpPr>
            <a:spLocks noChangeArrowheads="1"/>
          </p:cNvSpPr>
          <p:nvPr/>
        </p:nvSpPr>
        <p:spPr bwMode="auto">
          <a:xfrm>
            <a:off x="1981200" y="609600"/>
            <a:ext cx="5334000" cy="868363"/>
          </a:xfrm>
          <a:prstGeom prst="rect">
            <a:avLst/>
          </a:prstGeom>
          <a:solidFill>
            <a:schemeClr val="tx1"/>
          </a:solidFill>
          <a:ln w="9525">
            <a:noFill/>
            <a:miter lim="800000"/>
            <a:headEnd/>
            <a:tailEnd/>
          </a:ln>
        </p:spPr>
        <p:txBody>
          <a:bodyPr>
            <a:spAutoFit/>
          </a:bodyPr>
          <a:lstStyle/>
          <a:p>
            <a:pPr>
              <a:buFontTx/>
              <a:buNone/>
            </a:pPr>
            <a:r>
              <a:rPr lang="pt-BR" b="1" i="0">
                <a:solidFill>
                  <a:srgbClr val="000000"/>
                </a:solidFill>
              </a:rPr>
              <a:t>Brazil: Completion of 8th Grade by </a:t>
            </a:r>
            <a:r>
              <a:rPr lang="pt-BR" b="1">
                <a:solidFill>
                  <a:srgbClr val="000000"/>
                </a:solidFill>
              </a:rPr>
              <a:t>16 years olds)</a:t>
            </a:r>
            <a:endParaRPr lang="en-US" b="1">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endParaRPr>
          </a:p>
        </p:txBody>
      </p:sp>
      <p:pic>
        <p:nvPicPr>
          <p:cNvPr id="21506" name="Picture 2"/>
          <p:cNvPicPr>
            <a:picLocks noChangeAspect="1" noChangeArrowheads="1"/>
          </p:cNvPicPr>
          <p:nvPr/>
        </p:nvPicPr>
        <p:blipFill>
          <a:blip r:embed="rId2" cstate="print"/>
          <a:srcRect/>
          <a:stretch>
            <a:fillRect/>
          </a:stretch>
        </p:blipFill>
        <p:spPr bwMode="auto">
          <a:xfrm>
            <a:off x="-19050" y="627063"/>
            <a:ext cx="9182100" cy="5610225"/>
          </a:xfrm>
          <a:prstGeom prst="rect">
            <a:avLst/>
          </a:prstGeom>
          <a:noFill/>
          <a:ln w="9525">
            <a:noFill/>
            <a:miter lim="800000"/>
            <a:headEnd/>
            <a:tailEnd/>
          </a:ln>
        </p:spPr>
      </p:pic>
      <p:sp>
        <p:nvSpPr>
          <p:cNvPr id="21507" name="Rectangle 2"/>
          <p:cNvSpPr>
            <a:spLocks noChangeArrowheads="1"/>
          </p:cNvSpPr>
          <p:nvPr/>
        </p:nvSpPr>
        <p:spPr bwMode="auto">
          <a:xfrm>
            <a:off x="1981200" y="609600"/>
            <a:ext cx="5334000" cy="868363"/>
          </a:xfrm>
          <a:prstGeom prst="rect">
            <a:avLst/>
          </a:prstGeom>
          <a:solidFill>
            <a:schemeClr val="tx1"/>
          </a:solidFill>
          <a:ln w="9525">
            <a:noFill/>
            <a:miter lim="800000"/>
            <a:headEnd/>
            <a:tailEnd/>
          </a:ln>
        </p:spPr>
        <p:txBody>
          <a:bodyPr>
            <a:spAutoFit/>
          </a:bodyPr>
          <a:lstStyle/>
          <a:p>
            <a:pPr>
              <a:buFontTx/>
              <a:buNone/>
            </a:pPr>
            <a:r>
              <a:rPr lang="pt-BR" b="1" i="0">
                <a:solidFill>
                  <a:srgbClr val="000000"/>
                </a:solidFill>
              </a:rPr>
              <a:t>Brazil: Completion of 8th Grade by </a:t>
            </a:r>
            <a:r>
              <a:rPr lang="pt-BR" b="1">
                <a:solidFill>
                  <a:srgbClr val="000000"/>
                </a:solidFill>
              </a:rPr>
              <a:t>16 years olds)</a:t>
            </a:r>
            <a:endParaRPr lang="en-US" b="1">
              <a:solidFill>
                <a:srgbClr val="0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endParaRPr>
          </a:p>
        </p:txBody>
      </p:sp>
      <p:pic>
        <p:nvPicPr>
          <p:cNvPr id="22530" name="Picture 2"/>
          <p:cNvPicPr>
            <a:picLocks noChangeAspect="1" noChangeArrowheads="1"/>
          </p:cNvPicPr>
          <p:nvPr/>
        </p:nvPicPr>
        <p:blipFill>
          <a:blip r:embed="rId2" cstate="print"/>
          <a:srcRect/>
          <a:stretch>
            <a:fillRect/>
          </a:stretch>
        </p:blipFill>
        <p:spPr bwMode="auto">
          <a:xfrm>
            <a:off x="0" y="838200"/>
            <a:ext cx="9144000" cy="5586469"/>
          </a:xfrm>
          <a:prstGeom prst="rect">
            <a:avLst/>
          </a:prstGeom>
          <a:noFill/>
          <a:ln w="9525">
            <a:noFill/>
            <a:miter lim="800000"/>
            <a:headEnd/>
            <a:tailEnd/>
          </a:ln>
        </p:spPr>
      </p:pic>
      <p:sp>
        <p:nvSpPr>
          <p:cNvPr id="22531" name="Rectangle 3"/>
          <p:cNvSpPr>
            <a:spLocks noChangeArrowheads="1"/>
          </p:cNvSpPr>
          <p:nvPr/>
        </p:nvSpPr>
        <p:spPr bwMode="auto">
          <a:xfrm>
            <a:off x="2057400" y="609600"/>
            <a:ext cx="5410200" cy="868363"/>
          </a:xfrm>
          <a:prstGeom prst="rect">
            <a:avLst/>
          </a:prstGeom>
          <a:solidFill>
            <a:schemeClr val="tx1"/>
          </a:solidFill>
          <a:ln w="9525">
            <a:noFill/>
            <a:miter lim="800000"/>
            <a:headEnd/>
            <a:tailEnd/>
          </a:ln>
        </p:spPr>
        <p:txBody>
          <a:bodyPr>
            <a:spAutoFit/>
          </a:bodyPr>
          <a:lstStyle/>
          <a:p>
            <a:pPr>
              <a:buFontTx/>
              <a:buNone/>
            </a:pPr>
            <a:r>
              <a:rPr lang="pt-BR" b="1" dirty="0">
                <a:solidFill>
                  <a:srgbClr val="000000"/>
                </a:solidFill>
              </a:rPr>
              <a:t>Brazil: Completion of 8th Grade by 16 years olds)</a:t>
            </a:r>
            <a:endParaRPr lang="en-US" b="1" dirty="0">
              <a:solidFill>
                <a:srgbClr val="0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2"/>
          <p:cNvPicPr>
            <a:picLocks noChangeAspect="1" noChangeArrowheads="1"/>
          </p:cNvPicPr>
          <p:nvPr/>
        </p:nvPicPr>
        <p:blipFill>
          <a:blip r:embed="rId3" cstate="print"/>
          <a:srcRect/>
          <a:stretch>
            <a:fillRect/>
          </a:stretch>
        </p:blipFill>
        <p:spPr bwMode="auto">
          <a:xfrm>
            <a:off x="38100" y="0"/>
            <a:ext cx="9182100" cy="6858000"/>
          </a:xfrm>
          <a:prstGeom prst="rect">
            <a:avLst/>
          </a:prstGeom>
          <a:noFill/>
          <a:ln w="9525" algn="ctr">
            <a:noFill/>
            <a:miter lim="800000"/>
            <a:headEnd/>
            <a:tailEnd/>
          </a:ln>
        </p:spPr>
      </p:pic>
      <p:graphicFrame>
        <p:nvGraphicFramePr>
          <p:cNvPr id="3074" name="Object 3"/>
          <p:cNvGraphicFramePr>
            <a:graphicFrameLocks noChangeAspect="1"/>
          </p:cNvGraphicFramePr>
          <p:nvPr/>
        </p:nvGraphicFramePr>
        <p:xfrm>
          <a:off x="4343400" y="3962400"/>
          <a:ext cx="3448050" cy="733425"/>
        </p:xfrm>
        <a:graphic>
          <a:graphicData uri="http://schemas.openxmlformats.org/presentationml/2006/ole">
            <p:oleObj spid="_x0000_s47106" name="Equation" r:id="rId4" imgW="1600200" imgH="431640" progId="Equation.3">
              <p:embed/>
            </p:oleObj>
          </a:graphicData>
        </a:graphic>
      </p:graphicFrame>
      <p:graphicFrame>
        <p:nvGraphicFramePr>
          <p:cNvPr id="3075" name="Object 4"/>
          <p:cNvGraphicFramePr>
            <a:graphicFrameLocks noChangeAspect="1"/>
          </p:cNvGraphicFramePr>
          <p:nvPr/>
        </p:nvGraphicFramePr>
        <p:xfrm>
          <a:off x="7086600" y="2362200"/>
          <a:ext cx="1362075" cy="504825"/>
        </p:xfrm>
        <a:graphic>
          <a:graphicData uri="http://schemas.openxmlformats.org/presentationml/2006/ole">
            <p:oleObj spid="_x0000_s47107" name="Equation" r:id="rId5" imgW="1168200" imgH="431640" progId="Equation.3">
              <p:embed/>
            </p:oleObj>
          </a:graphicData>
        </a:graphic>
      </p:graphicFrame>
      <p:graphicFrame>
        <p:nvGraphicFramePr>
          <p:cNvPr id="3076" name="Object 5"/>
          <p:cNvGraphicFramePr>
            <a:graphicFrameLocks noChangeAspect="1"/>
          </p:cNvGraphicFramePr>
          <p:nvPr/>
        </p:nvGraphicFramePr>
        <p:xfrm>
          <a:off x="990600" y="3352800"/>
          <a:ext cx="1552575" cy="561975"/>
        </p:xfrm>
        <a:graphic>
          <a:graphicData uri="http://schemas.openxmlformats.org/presentationml/2006/ole">
            <p:oleObj spid="_x0000_s47108" name="Equation" r:id="rId6" imgW="1168200" imgH="43164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Text Box 4"/>
          <p:cNvSpPr txBox="1">
            <a:spLocks noChangeArrowheads="1"/>
          </p:cNvSpPr>
          <p:nvPr/>
        </p:nvSpPr>
        <p:spPr bwMode="auto">
          <a:xfrm>
            <a:off x="609600" y="5410200"/>
            <a:ext cx="8305800" cy="990600"/>
          </a:xfrm>
          <a:prstGeom prst="rect">
            <a:avLst/>
          </a:prstGeom>
          <a:noFill/>
          <a:ln w="9525">
            <a:noFill/>
            <a:miter lim="800000"/>
            <a:headEnd/>
            <a:tailEnd/>
          </a:ln>
        </p:spPr>
        <p:txBody>
          <a:bodyPr/>
          <a:lstStyle/>
          <a:p>
            <a:pPr algn="ctr">
              <a:lnSpc>
                <a:spcPct val="90000"/>
              </a:lnSpc>
            </a:pPr>
            <a:r>
              <a:rPr lang="es-ES" sz="1800" b="1" dirty="0">
                <a:effectLst/>
              </a:rPr>
              <a:t>1 = “</a:t>
            </a:r>
            <a:r>
              <a:rPr lang="es-ES" sz="1800" b="1" dirty="0" err="1">
                <a:effectLst/>
              </a:rPr>
              <a:t>Incomes</a:t>
            </a:r>
            <a:r>
              <a:rPr lang="es-ES" sz="1800" b="1" dirty="0">
                <a:effectLst/>
              </a:rPr>
              <a:t> </a:t>
            </a:r>
            <a:r>
              <a:rPr lang="es-ES" sz="1800" b="1" dirty="0" err="1">
                <a:effectLst/>
              </a:rPr>
              <a:t>should</a:t>
            </a:r>
            <a:r>
              <a:rPr lang="es-ES" sz="1800" b="1" dirty="0">
                <a:effectLst/>
              </a:rPr>
              <a:t> </a:t>
            </a:r>
            <a:r>
              <a:rPr lang="es-ES" sz="1800" b="1" dirty="0" err="1">
                <a:effectLst/>
              </a:rPr>
              <a:t>be</a:t>
            </a:r>
            <a:r>
              <a:rPr lang="es-ES" sz="1800" b="1" dirty="0">
                <a:effectLst/>
              </a:rPr>
              <a:t> </a:t>
            </a:r>
            <a:r>
              <a:rPr lang="es-ES" sz="1800" b="1" dirty="0" err="1">
                <a:effectLst/>
              </a:rPr>
              <a:t>made</a:t>
            </a:r>
            <a:r>
              <a:rPr lang="es-ES" sz="1800" b="1" dirty="0">
                <a:effectLst/>
              </a:rPr>
              <a:t> more </a:t>
            </a:r>
            <a:r>
              <a:rPr lang="es-ES" sz="1800" b="1" dirty="0" err="1">
                <a:effectLst/>
              </a:rPr>
              <a:t>equal</a:t>
            </a:r>
            <a:r>
              <a:rPr lang="es-ES" sz="1800" b="1" dirty="0">
                <a:effectLst/>
              </a:rPr>
              <a:t>"  </a:t>
            </a:r>
          </a:p>
          <a:p>
            <a:pPr algn="ctr">
              <a:lnSpc>
                <a:spcPct val="90000"/>
              </a:lnSpc>
            </a:pPr>
            <a:r>
              <a:rPr lang="es-ES" sz="1800" b="1" dirty="0">
                <a:effectLst/>
              </a:rPr>
              <a:t>10 = “</a:t>
            </a:r>
            <a:r>
              <a:rPr lang="es-ES" sz="1800" b="1" dirty="0" err="1">
                <a:effectLst/>
              </a:rPr>
              <a:t>We</a:t>
            </a:r>
            <a:r>
              <a:rPr lang="es-ES" sz="1800" b="1" dirty="0">
                <a:effectLst/>
              </a:rPr>
              <a:t> </a:t>
            </a:r>
            <a:r>
              <a:rPr lang="es-ES" sz="1800" b="1" dirty="0" err="1">
                <a:effectLst/>
              </a:rPr>
              <a:t>need</a:t>
            </a:r>
            <a:r>
              <a:rPr lang="es-ES" sz="1800" b="1" dirty="0">
                <a:effectLst/>
              </a:rPr>
              <a:t> more </a:t>
            </a:r>
            <a:r>
              <a:rPr lang="es-ES" sz="1800" b="1" dirty="0" err="1">
                <a:effectLst/>
              </a:rPr>
              <a:t>income</a:t>
            </a:r>
            <a:r>
              <a:rPr lang="es-ES" sz="1800" b="1" dirty="0">
                <a:effectLst/>
              </a:rPr>
              <a:t> </a:t>
            </a:r>
            <a:r>
              <a:rPr lang="es-ES" sz="1800" b="1" dirty="0" err="1">
                <a:effectLst/>
              </a:rPr>
              <a:t>differences</a:t>
            </a:r>
            <a:r>
              <a:rPr lang="es-ES" sz="1800" b="1" dirty="0">
                <a:effectLst/>
              </a:rPr>
              <a:t> as incentive </a:t>
            </a:r>
            <a:r>
              <a:rPr lang="es-ES" sz="1800" b="1" dirty="0" err="1">
                <a:effectLst/>
              </a:rPr>
              <a:t>to</a:t>
            </a:r>
            <a:r>
              <a:rPr lang="es-ES" sz="1800" b="1" dirty="0">
                <a:effectLst/>
              </a:rPr>
              <a:t> individual </a:t>
            </a:r>
            <a:r>
              <a:rPr lang="es-ES" sz="1800" b="1" dirty="0" err="1">
                <a:effectLst/>
              </a:rPr>
              <a:t>effort</a:t>
            </a:r>
            <a:r>
              <a:rPr lang="es-ES" sz="1800" b="1" dirty="0">
                <a:effectLst/>
              </a:rPr>
              <a:t>"</a:t>
            </a:r>
          </a:p>
        </p:txBody>
      </p:sp>
      <p:sp>
        <p:nvSpPr>
          <p:cNvPr id="284683" name="Text Box 11"/>
          <p:cNvSpPr txBox="1">
            <a:spLocks noChangeArrowheads="1"/>
          </p:cNvSpPr>
          <p:nvPr/>
        </p:nvSpPr>
        <p:spPr bwMode="auto">
          <a:xfrm>
            <a:off x="228600" y="6324600"/>
            <a:ext cx="8839200" cy="396875"/>
          </a:xfrm>
          <a:prstGeom prst="rect">
            <a:avLst/>
          </a:prstGeom>
          <a:noFill/>
          <a:ln w="9525" algn="ctr">
            <a:noFill/>
            <a:miter lim="800000"/>
            <a:headEnd/>
            <a:tailEnd/>
          </a:ln>
          <a:effectLst/>
        </p:spPr>
        <p:txBody>
          <a:bodyPr>
            <a:spAutoFit/>
          </a:bodyPr>
          <a:lstStyle/>
          <a:p>
            <a:pPr>
              <a:lnSpc>
                <a:spcPct val="100000"/>
              </a:lnSpc>
              <a:spcBef>
                <a:spcPct val="50000"/>
              </a:spcBef>
              <a:buClrTx/>
              <a:buSzTx/>
              <a:buFontTx/>
              <a:buNone/>
            </a:pPr>
            <a:r>
              <a:rPr lang="es-ES" sz="1000">
                <a:effectLst/>
              </a:rPr>
              <a:t>Source: World Values Survey; conducted by Inter-univerisity Consortium of Political and Social Research, University of Michigan, 1999-2000; cited in Inglehart </a:t>
            </a:r>
            <a:r>
              <a:rPr lang="es-ES" sz="1000" i="1">
                <a:effectLst/>
              </a:rPr>
              <a:t>et al</a:t>
            </a:r>
            <a:r>
              <a:rPr lang="es-ES" sz="1000">
                <a:effectLst/>
              </a:rPr>
              <a:t>, 2004.</a:t>
            </a:r>
          </a:p>
        </p:txBody>
      </p:sp>
      <p:sp>
        <p:nvSpPr>
          <p:cNvPr id="284685" name="Rectangle 13"/>
          <p:cNvSpPr>
            <a:spLocks noChangeArrowheads="1"/>
          </p:cNvSpPr>
          <p:nvPr/>
        </p:nvSpPr>
        <p:spPr bwMode="auto">
          <a:xfrm>
            <a:off x="304800" y="228600"/>
            <a:ext cx="8686800" cy="978729"/>
          </a:xfrm>
          <a:prstGeom prst="rect">
            <a:avLst/>
          </a:prstGeom>
          <a:noFill/>
          <a:ln w="28575" algn="ctr">
            <a:noFill/>
            <a:miter lim="800000"/>
            <a:headEnd/>
            <a:tailEnd/>
          </a:ln>
          <a:effectLst/>
        </p:spPr>
        <p:txBody>
          <a:bodyPr>
            <a:spAutoFit/>
          </a:bodyPr>
          <a:lstStyle/>
          <a:p>
            <a:pPr marL="609600" indent="-609600">
              <a:lnSpc>
                <a:spcPct val="90000"/>
              </a:lnSpc>
            </a:pPr>
            <a:r>
              <a:rPr lang="en-US" dirty="0" smtClean="0">
                <a:effectLst>
                  <a:outerShdw blurRad="38100" dist="38100" dir="2700000" algn="tl">
                    <a:srgbClr val="000000"/>
                  </a:outerShdw>
                </a:effectLst>
              </a:rPr>
              <a:t>Inequality of what?  Incomes? Outcomes?  This polarizes the policy debate </a:t>
            </a:r>
            <a:endParaRPr lang="en-US" dirty="0">
              <a:effectLst>
                <a:outerShdw blurRad="38100" dist="38100" dir="2700000" algn="tl">
                  <a:srgbClr val="000000"/>
                </a:outerShdw>
              </a:effectLst>
            </a:endParaRPr>
          </a:p>
        </p:txBody>
      </p:sp>
      <p:pic>
        <p:nvPicPr>
          <p:cNvPr id="284686" name="Picture 14"/>
          <p:cNvPicPr>
            <a:picLocks noChangeAspect="1" noChangeArrowheads="1"/>
          </p:cNvPicPr>
          <p:nvPr/>
        </p:nvPicPr>
        <p:blipFill>
          <a:blip r:embed="rId3" cstate="print"/>
          <a:srcRect/>
          <a:stretch>
            <a:fillRect/>
          </a:stretch>
        </p:blipFill>
        <p:spPr bwMode="auto">
          <a:xfrm>
            <a:off x="304800" y="1296988"/>
            <a:ext cx="5638800" cy="4341812"/>
          </a:xfrm>
          <a:prstGeom prst="rect">
            <a:avLst/>
          </a:prstGeom>
          <a:noFill/>
          <a:ln w="9525" algn="ctr">
            <a:noFill/>
            <a:miter lim="800000"/>
            <a:headEnd/>
            <a:tailEnd/>
          </a:ln>
          <a:effectLst/>
        </p:spPr>
      </p:pic>
      <p:sp>
        <p:nvSpPr>
          <p:cNvPr id="6" name="TextBox 5"/>
          <p:cNvSpPr txBox="1"/>
          <p:nvPr/>
        </p:nvSpPr>
        <p:spPr>
          <a:xfrm>
            <a:off x="6019800" y="2590800"/>
            <a:ext cx="2895600" cy="1348061"/>
          </a:xfrm>
          <a:prstGeom prst="rect">
            <a:avLst/>
          </a:prstGeom>
          <a:noFill/>
          <a:ln w="38100">
            <a:solidFill>
              <a:schemeClr val="accent1"/>
            </a:solidFill>
          </a:ln>
        </p:spPr>
        <p:txBody>
          <a:bodyPr wrap="square" rtlCol="0">
            <a:spAutoFit/>
          </a:bodyPr>
          <a:lstStyle/>
          <a:p>
            <a:pPr algn="ctr"/>
            <a:r>
              <a:rPr lang="en-US" sz="2400" b="1" dirty="0" smtClean="0"/>
              <a:t>Inequality of opportunities…..</a:t>
            </a:r>
          </a:p>
          <a:p>
            <a:pPr algn="ctr"/>
            <a:r>
              <a:rPr lang="en-US" sz="2400" b="1" dirty="0" smtClean="0"/>
              <a:t>facilitates consensus?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85800" y="990073"/>
            <a:ext cx="7772400" cy="4877327"/>
          </a:xfrm>
          <a:prstGeom prst="rect">
            <a:avLst/>
          </a:prstGeom>
          <a:noFill/>
          <a:ln w="9525">
            <a:noFill/>
            <a:miter lim="800000"/>
            <a:headEnd/>
            <a:tailEnd/>
          </a:ln>
          <a:effectLst/>
        </p:spPr>
      </p:pic>
      <p:sp>
        <p:nvSpPr>
          <p:cNvPr id="3" name="Title 1"/>
          <p:cNvSpPr txBox="1">
            <a:spLocks/>
          </p:cNvSpPr>
          <p:nvPr/>
        </p:nvSpPr>
        <p:spPr>
          <a:xfrm>
            <a:off x="457200" y="152401"/>
            <a:ext cx="8229600" cy="609599"/>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smtClean="0">
                <a:ln>
                  <a:noFill/>
                </a:ln>
                <a:solidFill>
                  <a:srgbClr val="FFFF00"/>
                </a:solidFill>
                <a:effectLst/>
                <a:uLnTx/>
                <a:uFillTx/>
                <a:latin typeface="+mj-lt"/>
                <a:ea typeface="+mj-ea"/>
                <a:cs typeface="+mj-cs"/>
              </a:rPr>
              <a:t>Improvement</a:t>
            </a:r>
            <a:r>
              <a:rPr kumimoji="0" lang="en-US" sz="3600" i="0" u="none" strike="noStrike" kern="1200" cap="none" spc="0" normalizeH="0" noProof="0" dirty="0" smtClean="0">
                <a:ln>
                  <a:noFill/>
                </a:ln>
                <a:solidFill>
                  <a:srgbClr val="FFFF00"/>
                </a:solidFill>
                <a:effectLst/>
                <a:uLnTx/>
                <a:uFillTx/>
                <a:latin typeface="+mj-lt"/>
                <a:ea typeface="+mj-ea"/>
                <a:cs typeface="+mj-cs"/>
              </a:rPr>
              <a:t> in poverty indicators </a:t>
            </a:r>
            <a:endParaRPr kumimoji="0" lang="en-US" sz="3600" i="0" u="none" strike="noStrike" kern="1200" cap="none" spc="0" normalizeH="0" baseline="0" noProof="0" dirty="0">
              <a:ln>
                <a:noFill/>
              </a:ln>
              <a:solidFill>
                <a:srgbClr val="FFFF00"/>
              </a:solidFill>
              <a:effectLst/>
              <a:uLnTx/>
              <a:uFillTx/>
              <a:latin typeface="+mj-lt"/>
              <a:ea typeface="+mj-ea"/>
              <a:cs typeface="+mj-cs"/>
            </a:endParaRPr>
          </a:p>
        </p:txBody>
      </p:sp>
      <p:sp>
        <p:nvSpPr>
          <p:cNvPr id="5" name="TextBox 4"/>
          <p:cNvSpPr txBox="1"/>
          <p:nvPr/>
        </p:nvSpPr>
        <p:spPr>
          <a:xfrm>
            <a:off x="1143000" y="6248400"/>
            <a:ext cx="7010400" cy="406265"/>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latin typeface="Perpetua" pitchFamily="18" charset="0"/>
              </a:rPr>
              <a:t>India, Indonesia and Peru reduced child mortality ………</a:t>
            </a:r>
            <a:endParaRPr lang="en-US" sz="2400" dirty="0">
              <a:effectLst>
                <a:outerShdw blurRad="38100" dist="38100" dir="2700000" algn="tl">
                  <a:srgbClr val="000000">
                    <a:alpha val="43137"/>
                  </a:srgbClr>
                </a:outerShdw>
              </a:effectLst>
              <a:latin typeface="Perpetua" pitchFamily="18" charset="0"/>
            </a:endParaRPr>
          </a:p>
        </p:txBody>
      </p:sp>
      <p:sp>
        <p:nvSpPr>
          <p:cNvPr id="6" name="TextBox 5"/>
          <p:cNvSpPr txBox="1"/>
          <p:nvPr/>
        </p:nvSpPr>
        <p:spPr>
          <a:xfrm>
            <a:off x="8458200" y="5867400"/>
            <a:ext cx="685800" cy="437043"/>
          </a:xfrm>
          <a:prstGeom prst="rect">
            <a:avLst/>
          </a:prstGeom>
          <a:noFill/>
        </p:spPr>
        <p:txBody>
          <a:bodyPr wrap="square" rtlCol="0">
            <a:spAutoFit/>
          </a:bodyPr>
          <a:lstStyle/>
          <a:p>
            <a:r>
              <a:rPr lang="en-US" sz="1400" dirty="0" smtClean="0">
                <a:latin typeface="Perpetua" pitchFamily="18" charset="0"/>
              </a:rPr>
              <a:t>Source: DHS,</a:t>
            </a:r>
            <a:endParaRPr lang="en-US" sz="1400" dirty="0">
              <a:latin typeface="Perpet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762001" y="1143000"/>
            <a:ext cx="7543800" cy="5029200"/>
          </a:xfrm>
          <a:prstGeom prst="rect">
            <a:avLst/>
          </a:prstGeom>
          <a:noFill/>
          <a:ln w="9525">
            <a:noFill/>
            <a:miter lim="800000"/>
            <a:headEnd/>
            <a:tailEnd/>
          </a:ln>
          <a:effectLst/>
        </p:spPr>
      </p:pic>
      <p:sp>
        <p:nvSpPr>
          <p:cNvPr id="3" name="Title 1"/>
          <p:cNvSpPr txBox="1">
            <a:spLocks/>
          </p:cNvSpPr>
          <p:nvPr/>
        </p:nvSpPr>
        <p:spPr>
          <a:xfrm>
            <a:off x="228600" y="228601"/>
            <a:ext cx="8686800" cy="914400"/>
          </a:xfrm>
          <a:prstGeom prst="rect">
            <a:avLst/>
          </a:prstGeom>
        </p:spPr>
        <p:txBody>
          <a:bodyPr vert="horz" lIns="91440" tIns="45720" rIns="91440" bIns="45720" rtlCol="0" anchor="ctr">
            <a:normAutofit fontScale="77500" lnSpcReduction="20000"/>
          </a:bodyPr>
          <a:lstStyle/>
          <a:p>
            <a:pPr lvl="0" algn="ctr">
              <a:lnSpc>
                <a:spcPct val="110000"/>
              </a:lnSpc>
              <a:spcBef>
                <a:spcPct val="0"/>
              </a:spcBef>
              <a:defRPr/>
            </a:pPr>
            <a:r>
              <a:rPr lang="en-US" sz="3600" dirty="0" smtClean="0">
                <a:solidFill>
                  <a:srgbClr val="FFFF00"/>
                </a:solidFill>
                <a:latin typeface="+mj-lt"/>
              </a:rPr>
              <a:t>But inequalities within countries are large </a:t>
            </a:r>
          </a:p>
          <a:p>
            <a:pPr lvl="0" algn="ctr">
              <a:lnSpc>
                <a:spcPct val="110000"/>
              </a:lnSpc>
              <a:spcBef>
                <a:spcPct val="0"/>
              </a:spcBef>
              <a:defRPr/>
            </a:pPr>
            <a:r>
              <a:rPr lang="en-US" sz="3600" dirty="0" smtClean="0">
                <a:solidFill>
                  <a:srgbClr val="FFFF00"/>
                </a:solidFill>
                <a:latin typeface="+mj-lt"/>
              </a:rPr>
              <a:t>…and not always falling</a:t>
            </a:r>
            <a:endParaRPr lang="en-US" sz="3600" dirty="0">
              <a:solidFill>
                <a:srgbClr val="FFFF00"/>
              </a:solidFill>
              <a:latin typeface="+mj-lt"/>
            </a:endParaRPr>
          </a:p>
        </p:txBody>
      </p:sp>
      <p:sp>
        <p:nvSpPr>
          <p:cNvPr id="4" name="TextBox 3"/>
          <p:cNvSpPr txBox="1"/>
          <p:nvPr/>
        </p:nvSpPr>
        <p:spPr>
          <a:xfrm>
            <a:off x="381000" y="6324600"/>
            <a:ext cx="8458200" cy="387798"/>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latin typeface="Perpetua" pitchFamily="18" charset="0"/>
              </a:rPr>
              <a:t>Large  differences  across quintiles (convergence in  India, Indonesia</a:t>
            </a:r>
            <a:r>
              <a:rPr lang="en-US" sz="2400" dirty="0" smtClean="0">
                <a:effectLst>
                  <a:outerShdw blurRad="38100" dist="38100" dir="2700000" algn="tl">
                    <a:srgbClr val="000000">
                      <a:alpha val="43137"/>
                    </a:srgbClr>
                  </a:outerShdw>
                </a:effectLst>
                <a:latin typeface="Perpetua" pitchFamily="18" charset="0"/>
              </a:rPr>
              <a:t>, Peru</a:t>
            </a:r>
            <a:r>
              <a:rPr lang="en-US" sz="2400" dirty="0" smtClean="0">
                <a:effectLst>
                  <a:outerShdw blurRad="38100" dist="38100" dir="2700000" algn="tl">
                    <a:srgbClr val="000000">
                      <a:alpha val="43137"/>
                    </a:srgbClr>
                  </a:outerShdw>
                </a:effectLst>
                <a:latin typeface="Perpetua" pitchFamily="18" charset="0"/>
              </a:rPr>
              <a:t>)</a:t>
            </a:r>
            <a:endParaRPr lang="en-US" sz="2400" dirty="0">
              <a:effectLst>
                <a:outerShdw blurRad="38100" dist="38100" dir="2700000" algn="tl">
                  <a:srgbClr val="000000">
                    <a:alpha val="43137"/>
                  </a:srgbClr>
                </a:outerShdw>
              </a:effectLst>
              <a:latin typeface="Perpetua" pitchFamily="18" charset="0"/>
            </a:endParaRPr>
          </a:p>
        </p:txBody>
      </p:sp>
      <p:sp>
        <p:nvSpPr>
          <p:cNvPr id="5" name="TextBox 4"/>
          <p:cNvSpPr txBox="1"/>
          <p:nvPr/>
        </p:nvSpPr>
        <p:spPr>
          <a:xfrm>
            <a:off x="8458200" y="5791200"/>
            <a:ext cx="685800" cy="437043"/>
          </a:xfrm>
          <a:prstGeom prst="rect">
            <a:avLst/>
          </a:prstGeom>
          <a:noFill/>
        </p:spPr>
        <p:txBody>
          <a:bodyPr wrap="square" rtlCol="0">
            <a:spAutoFit/>
          </a:bodyPr>
          <a:lstStyle/>
          <a:p>
            <a:r>
              <a:rPr lang="en-US" sz="1400" dirty="0" smtClean="0">
                <a:latin typeface="Perpetua" pitchFamily="18" charset="0"/>
              </a:rPr>
              <a:t>Source: DHS</a:t>
            </a:r>
            <a:endParaRPr lang="en-US" sz="1400" dirty="0">
              <a:latin typeface="Perpet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85800" y="1143000"/>
            <a:ext cx="7620000" cy="5172666"/>
          </a:xfrm>
          <a:prstGeom prst="rect">
            <a:avLst/>
          </a:prstGeom>
          <a:noFill/>
          <a:ln w="9525">
            <a:noFill/>
            <a:miter lim="800000"/>
            <a:headEnd/>
            <a:tailEnd/>
          </a:ln>
          <a:effectLst/>
        </p:spPr>
      </p:pic>
      <p:sp>
        <p:nvSpPr>
          <p:cNvPr id="4" name="Title 1"/>
          <p:cNvSpPr txBox="1">
            <a:spLocks/>
          </p:cNvSpPr>
          <p:nvPr/>
        </p:nvSpPr>
        <p:spPr>
          <a:xfrm>
            <a:off x="304800" y="0"/>
            <a:ext cx="8686800" cy="941387"/>
          </a:xfrm>
          <a:prstGeom prst="rect">
            <a:avLst/>
          </a:prstGeom>
        </p:spPr>
        <p:txBody>
          <a:bodyPr vert="horz" lIns="91440" tIns="45720" rIns="91440" bIns="45720" rtlCol="0" anchor="ctr">
            <a:normAutofit/>
          </a:bodyPr>
          <a:lstStyle/>
          <a:p>
            <a:pPr lvl="0" algn="ctr">
              <a:spcBef>
                <a:spcPct val="0"/>
              </a:spcBef>
              <a:defRPr/>
            </a:pPr>
            <a:r>
              <a:rPr lang="en-US" sz="3600" dirty="0" smtClean="0">
                <a:solidFill>
                  <a:schemeClr val="tx2"/>
                </a:solidFill>
                <a:latin typeface="+mj-lt"/>
              </a:rPr>
              <a:t>  </a:t>
            </a:r>
            <a:r>
              <a:rPr lang="en-US" sz="3600" dirty="0" smtClean="0">
                <a:solidFill>
                  <a:srgbClr val="FFFF00"/>
                </a:solidFill>
                <a:latin typeface="+mj-lt"/>
              </a:rPr>
              <a:t>… inequities also across areas </a:t>
            </a:r>
            <a:endParaRPr lang="en-US" sz="3600" dirty="0">
              <a:solidFill>
                <a:srgbClr val="FFFF00"/>
              </a:solidFill>
              <a:latin typeface="+mj-lt"/>
            </a:endParaRPr>
          </a:p>
        </p:txBody>
      </p:sp>
      <p:sp>
        <p:nvSpPr>
          <p:cNvPr id="5" name="TextBox 4"/>
          <p:cNvSpPr txBox="1"/>
          <p:nvPr/>
        </p:nvSpPr>
        <p:spPr>
          <a:xfrm>
            <a:off x="6934200" y="6410185"/>
            <a:ext cx="1143000" cy="447815"/>
          </a:xfrm>
          <a:prstGeom prst="rect">
            <a:avLst/>
          </a:prstGeom>
          <a:noFill/>
        </p:spPr>
        <p:txBody>
          <a:bodyPr wrap="square" rtlCol="0">
            <a:spAutoFit/>
          </a:bodyPr>
          <a:lstStyle/>
          <a:p>
            <a:r>
              <a:rPr lang="en-US" sz="1400" dirty="0" smtClean="0">
                <a:latin typeface="Perpetua" pitchFamily="18" charset="0"/>
              </a:rPr>
              <a:t>Source: DHS, </a:t>
            </a:r>
            <a:r>
              <a:rPr lang="en-US" sz="1400" dirty="0" err="1" smtClean="0">
                <a:latin typeface="Perpetua" pitchFamily="18" charset="0"/>
              </a:rPr>
              <a:t>STATcompiler</a:t>
            </a:r>
            <a:endParaRPr lang="en-US" sz="1400" dirty="0">
              <a:latin typeface="Perpet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85800" y="1371600"/>
            <a:ext cx="7620000" cy="4572000"/>
          </a:xfrm>
          <a:prstGeom prst="rect">
            <a:avLst/>
          </a:prstGeom>
          <a:noFill/>
          <a:ln w="9525">
            <a:noFill/>
            <a:miter lim="800000"/>
            <a:headEnd/>
            <a:tailEnd/>
          </a:ln>
          <a:effectLst/>
        </p:spPr>
      </p:pic>
      <p:sp>
        <p:nvSpPr>
          <p:cNvPr id="3" name="Title 1"/>
          <p:cNvSpPr txBox="1">
            <a:spLocks/>
          </p:cNvSpPr>
          <p:nvPr/>
        </p:nvSpPr>
        <p:spPr>
          <a:xfrm>
            <a:off x="457200" y="277813"/>
            <a:ext cx="8229600" cy="865187"/>
          </a:xfrm>
          <a:prstGeom prst="rect">
            <a:avLst/>
          </a:prstGeom>
        </p:spPr>
        <p:txBody>
          <a:bodyPr vert="horz" lIns="91440" tIns="45720" rIns="91440" bIns="45720" rtlCol="0" anchor="ctr">
            <a:normAutofit lnSpcReduction="10000"/>
          </a:bodyPr>
          <a:lstStyle/>
          <a:p>
            <a:pPr marL="514350" indent="-514350" algn="ctr">
              <a:lnSpc>
                <a:spcPct val="150000"/>
              </a:lnSpc>
            </a:pPr>
            <a:r>
              <a:rPr lang="en-US" sz="3600" dirty="0" smtClean="0">
                <a:solidFill>
                  <a:srgbClr val="FFFF00"/>
                </a:solidFill>
                <a:latin typeface="+mj-lt"/>
              </a:rPr>
              <a:t>Another poverty indicator:  malnutrition </a:t>
            </a:r>
          </a:p>
        </p:txBody>
      </p:sp>
      <p:sp>
        <p:nvSpPr>
          <p:cNvPr id="4" name="TextBox 3"/>
          <p:cNvSpPr txBox="1"/>
          <p:nvPr/>
        </p:nvSpPr>
        <p:spPr>
          <a:xfrm>
            <a:off x="685800" y="6248400"/>
            <a:ext cx="7848600" cy="387798"/>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latin typeface="Perpetua" pitchFamily="18" charset="0"/>
              </a:rPr>
              <a:t>Reduction in % of children underweight in India, Nigeria and Peru</a:t>
            </a:r>
            <a:endParaRPr lang="en-US" sz="2400" dirty="0">
              <a:effectLst>
                <a:outerShdw blurRad="38100" dist="38100" dir="2700000" algn="tl">
                  <a:srgbClr val="000000">
                    <a:alpha val="43137"/>
                  </a:srgbClr>
                </a:outerShdw>
              </a:effectLst>
              <a:latin typeface="Perpetua" pitchFamily="18" charset="0"/>
            </a:endParaRPr>
          </a:p>
        </p:txBody>
      </p:sp>
      <p:sp>
        <p:nvSpPr>
          <p:cNvPr id="5" name="TextBox 4"/>
          <p:cNvSpPr txBox="1"/>
          <p:nvPr/>
        </p:nvSpPr>
        <p:spPr>
          <a:xfrm>
            <a:off x="8458200" y="6019800"/>
            <a:ext cx="685800" cy="447815"/>
          </a:xfrm>
          <a:prstGeom prst="rect">
            <a:avLst/>
          </a:prstGeom>
          <a:noFill/>
        </p:spPr>
        <p:txBody>
          <a:bodyPr wrap="square" rtlCol="0">
            <a:spAutoFit/>
          </a:bodyPr>
          <a:lstStyle/>
          <a:p>
            <a:r>
              <a:rPr lang="en-US" sz="1400" dirty="0" smtClean="0">
                <a:latin typeface="Perpetua" pitchFamily="18" charset="0"/>
              </a:rPr>
              <a:t>Source: DHS</a:t>
            </a:r>
            <a:endParaRPr lang="en-US" sz="1400" dirty="0">
              <a:latin typeface="Perpet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14">
      <a:dk1>
        <a:srgbClr val="2B2B85"/>
      </a:dk1>
      <a:lt1>
        <a:srgbClr val="FFFFFF"/>
      </a:lt1>
      <a:dk2>
        <a:srgbClr val="073F65"/>
      </a:dk2>
      <a:lt2>
        <a:srgbClr val="C0C0C0"/>
      </a:lt2>
      <a:accent1>
        <a:srgbClr val="0099FF"/>
      </a:accent1>
      <a:accent2>
        <a:srgbClr val="00486C"/>
      </a:accent2>
      <a:accent3>
        <a:srgbClr val="AAAFB8"/>
      </a:accent3>
      <a:accent4>
        <a:srgbClr val="DADADA"/>
      </a:accent4>
      <a:accent5>
        <a:srgbClr val="AACAFF"/>
      </a:accent5>
      <a:accent6>
        <a:srgbClr val="004061"/>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
      <a:clrScheme name="Ripple 10">
        <a:dk1>
          <a:srgbClr val="2B2B85"/>
        </a:dk1>
        <a:lt1>
          <a:srgbClr val="FFFFFF"/>
        </a:lt1>
        <a:dk2>
          <a:srgbClr val="023784"/>
        </a:dk2>
        <a:lt2>
          <a:srgbClr val="C0C0C0"/>
        </a:lt2>
        <a:accent1>
          <a:srgbClr val="0099FF"/>
        </a:accent1>
        <a:accent2>
          <a:srgbClr val="006699"/>
        </a:accent2>
        <a:accent3>
          <a:srgbClr val="AAAEC2"/>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11">
        <a:dk1>
          <a:srgbClr val="2B2B85"/>
        </a:dk1>
        <a:lt1>
          <a:srgbClr val="FFFFFF"/>
        </a:lt1>
        <a:dk2>
          <a:srgbClr val="012C49"/>
        </a:dk2>
        <a:lt2>
          <a:srgbClr val="C0C0C0"/>
        </a:lt2>
        <a:accent1>
          <a:srgbClr val="0099FF"/>
        </a:accent1>
        <a:accent2>
          <a:srgbClr val="004F76"/>
        </a:accent2>
        <a:accent3>
          <a:srgbClr val="AAACB1"/>
        </a:accent3>
        <a:accent4>
          <a:srgbClr val="DADADA"/>
        </a:accent4>
        <a:accent5>
          <a:srgbClr val="AACAFF"/>
        </a:accent5>
        <a:accent6>
          <a:srgbClr val="00476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12">
        <a:dk1>
          <a:srgbClr val="2B2B85"/>
        </a:dk1>
        <a:lt1>
          <a:srgbClr val="FFFFFF"/>
        </a:lt1>
        <a:dk2>
          <a:srgbClr val="002E5C"/>
        </a:dk2>
        <a:lt2>
          <a:srgbClr val="C0C0C0"/>
        </a:lt2>
        <a:accent1>
          <a:srgbClr val="0099FF"/>
        </a:accent1>
        <a:accent2>
          <a:srgbClr val="00486C"/>
        </a:accent2>
        <a:accent3>
          <a:srgbClr val="AAADB5"/>
        </a:accent3>
        <a:accent4>
          <a:srgbClr val="DADADA"/>
        </a:accent4>
        <a:accent5>
          <a:srgbClr val="AACAFF"/>
        </a:accent5>
        <a:accent6>
          <a:srgbClr val="004061"/>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13">
        <a:dk1>
          <a:srgbClr val="2B2B85"/>
        </a:dk1>
        <a:lt1>
          <a:srgbClr val="FFFFFF"/>
        </a:lt1>
        <a:dk2>
          <a:srgbClr val="094E7D"/>
        </a:dk2>
        <a:lt2>
          <a:srgbClr val="C0C0C0"/>
        </a:lt2>
        <a:accent1>
          <a:srgbClr val="0099FF"/>
        </a:accent1>
        <a:accent2>
          <a:srgbClr val="00486C"/>
        </a:accent2>
        <a:accent3>
          <a:srgbClr val="AAB2BF"/>
        </a:accent3>
        <a:accent4>
          <a:srgbClr val="DADADA"/>
        </a:accent4>
        <a:accent5>
          <a:srgbClr val="AACAFF"/>
        </a:accent5>
        <a:accent6>
          <a:srgbClr val="004061"/>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14">
        <a:dk1>
          <a:srgbClr val="2B2B85"/>
        </a:dk1>
        <a:lt1>
          <a:srgbClr val="FFFFFF"/>
        </a:lt1>
        <a:dk2>
          <a:srgbClr val="073F65"/>
        </a:dk2>
        <a:lt2>
          <a:srgbClr val="C0C0C0"/>
        </a:lt2>
        <a:accent1>
          <a:srgbClr val="0099FF"/>
        </a:accent1>
        <a:accent2>
          <a:srgbClr val="00486C"/>
        </a:accent2>
        <a:accent3>
          <a:srgbClr val="AAAFB8"/>
        </a:accent3>
        <a:accent4>
          <a:srgbClr val="DADADA"/>
        </a:accent4>
        <a:accent5>
          <a:srgbClr val="AACAFF"/>
        </a:accent5>
        <a:accent6>
          <a:srgbClr val="004061"/>
        </a:accent6>
        <a:hlink>
          <a:srgbClr val="99CCFF"/>
        </a:hlink>
        <a:folHlink>
          <a:srgbClr val="8F8FB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ipple 14">
    <a:dk1>
      <a:srgbClr val="2B2B85"/>
    </a:dk1>
    <a:lt1>
      <a:srgbClr val="FFFFFF"/>
    </a:lt1>
    <a:dk2>
      <a:srgbClr val="073F65"/>
    </a:dk2>
    <a:lt2>
      <a:srgbClr val="C0C0C0"/>
    </a:lt2>
    <a:accent1>
      <a:srgbClr val="0099FF"/>
    </a:accent1>
    <a:accent2>
      <a:srgbClr val="00486C"/>
    </a:accent2>
    <a:accent3>
      <a:srgbClr val="AAAFB8"/>
    </a:accent3>
    <a:accent4>
      <a:srgbClr val="DADADA"/>
    </a:accent4>
    <a:accent5>
      <a:srgbClr val="AACAFF"/>
    </a:accent5>
    <a:accent6>
      <a:srgbClr val="004061"/>
    </a:accent6>
    <a:hlink>
      <a:srgbClr val="99CCFF"/>
    </a:hlink>
    <a:folHlink>
      <a:srgbClr val="8F8FB5"/>
    </a:folHlink>
  </a:clrScheme>
</a:themeOverride>
</file>

<file path=docProps/app.xml><?xml version="1.0" encoding="utf-8"?>
<Properties xmlns="http://schemas.openxmlformats.org/officeDocument/2006/extended-properties" xmlns:vt="http://schemas.openxmlformats.org/officeDocument/2006/docPropsVTypes">
  <Template/>
  <TotalTime>25570</TotalTime>
  <Words>1658</Words>
  <Application>Microsoft Office PowerPoint</Application>
  <PresentationFormat>On-screen Show (4:3)</PresentationFormat>
  <Paragraphs>232</Paragraphs>
  <Slides>46</Slides>
  <Notes>7</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Ripple</vt:lpstr>
      <vt:lpstr>Equation</vt:lpstr>
      <vt:lpstr>Giving all children a chance </vt:lpstr>
      <vt:lpstr>Slide 2</vt:lpstr>
      <vt:lpstr>Slide 3</vt:lpstr>
      <vt:lpstr>What inequality?</vt:lpstr>
      <vt:lpstr>Slide 5</vt:lpstr>
      <vt:lpstr>Slide 6</vt:lpstr>
      <vt:lpstr>Slide 7</vt:lpstr>
      <vt:lpstr>Slide 8</vt:lpstr>
      <vt:lpstr>Slide 9</vt:lpstr>
      <vt:lpstr>Slide 10</vt:lpstr>
      <vt:lpstr>Slide 11</vt:lpstr>
      <vt:lpstr>Slide 12</vt:lpstr>
      <vt:lpstr>Slide 13</vt:lpstr>
      <vt:lpstr>Slide 14</vt:lpstr>
      <vt:lpstr>Human Opportunity Index</vt:lpstr>
      <vt:lpstr>Defining the Inequality of Opportunity Index (D)</vt:lpstr>
      <vt:lpstr>Slide 17</vt:lpstr>
      <vt:lpstr>Slide 18</vt:lpstr>
      <vt:lpstr>Slide 19</vt:lpstr>
      <vt:lpstr>Slide 20</vt:lpstr>
      <vt:lpstr>Encouraging trends for Africa on school attendance (late 1990s – late 2000s)</vt:lpstr>
      <vt:lpstr>But mixed picture on trends for primary school completion in Africa</vt:lpstr>
      <vt:lpstr>Slide 23</vt:lpstr>
      <vt:lpstr>Slide 24</vt:lpstr>
      <vt:lpstr>Slide 25</vt:lpstr>
      <vt:lpstr>Slide 26</vt:lpstr>
      <vt:lpstr>Slide 27</vt:lpstr>
      <vt:lpstr>Slide 28</vt:lpstr>
      <vt:lpstr>Slide 29</vt:lpstr>
      <vt:lpstr>Slide 30</vt:lpstr>
      <vt:lpstr>Slide 31</vt:lpstr>
      <vt:lpstr> Moving the goalposts Relevant basic opportunities change with economic development</vt:lpstr>
      <vt:lpstr>Comparison with  other indices </vt:lpstr>
      <vt:lpstr>Slide 34</vt:lpstr>
      <vt:lpstr>Questions that arise in applying HOI Some examples</vt:lpstr>
      <vt:lpstr>Human Opportunity Index</vt:lpstr>
      <vt:lpstr>Slide 37</vt:lpstr>
      <vt:lpstr>Thank you</vt:lpstr>
      <vt:lpstr>Slide 39</vt:lpstr>
      <vt:lpstr>Slide 40</vt:lpstr>
      <vt:lpstr>Slide 41</vt:lpstr>
      <vt:lpstr>Slide 42</vt:lpstr>
      <vt:lpstr>Slide 43</vt:lpstr>
      <vt:lpstr>Slide 44</vt:lpstr>
      <vt:lpstr>Slide 45</vt:lpstr>
      <vt:lpstr>Slide 46</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Paraguay Notas de Política</dc:title>
  <dc:creator>wb228775</dc:creator>
  <cp:lastModifiedBy>wb82116</cp:lastModifiedBy>
  <cp:revision>513</cp:revision>
  <dcterms:created xsi:type="dcterms:W3CDTF">2008-06-13T17:45:36Z</dcterms:created>
  <dcterms:modified xsi:type="dcterms:W3CDTF">2011-04-07T17:29:55Z</dcterms:modified>
</cp:coreProperties>
</file>