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71" r:id="rId4"/>
    <p:sldId id="268" r:id="rId5"/>
    <p:sldId id="265" r:id="rId6"/>
    <p:sldId id="264" r:id="rId7"/>
    <p:sldId id="267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A1C08-EFE2-634C-B4D8-E6C41D6848C0}" type="datetimeFigureOut">
              <a:rPr lang="en-US" smtClean="0"/>
              <a:t>5/25/15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7B5C1-3BB5-DA4A-84FE-7B0340EB2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6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C714-F177-5740-99BC-CCFADCE5B6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3BAE-D269-6344-875C-90A1606A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8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C714-F177-5740-99BC-CCFADCE5B6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3BAE-D269-6344-875C-90A1606A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8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C714-F177-5740-99BC-CCFADCE5B6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3BAE-D269-6344-875C-90A1606A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C714-F177-5740-99BC-CCFADCE5B6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3BAE-D269-6344-875C-90A1606A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8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C714-F177-5740-99BC-CCFADCE5B6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3BAE-D269-6344-875C-90A1606A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0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C714-F177-5740-99BC-CCFADCE5B6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3BAE-D269-6344-875C-90A1606A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7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C714-F177-5740-99BC-CCFADCE5B6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3BAE-D269-6344-875C-90A1606A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2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C714-F177-5740-99BC-CCFADCE5B6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3BAE-D269-6344-875C-90A1606A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9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C714-F177-5740-99BC-CCFADCE5B6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3BAE-D269-6344-875C-90A1606A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0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C714-F177-5740-99BC-CCFADCE5B6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3BAE-D269-6344-875C-90A1606A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0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C714-F177-5740-99BC-CCFADCE5B6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3BAE-D269-6344-875C-90A1606A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7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6C714-F177-5740-99BC-CCFADCE5B66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A3BAE-D269-6344-875C-90A1606A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5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39" y="1194609"/>
            <a:ext cx="8175038" cy="2405842"/>
          </a:xfrm>
        </p:spPr>
        <p:txBody>
          <a:bodyPr>
            <a:normAutofit fontScale="90000"/>
          </a:bodyPr>
          <a:lstStyle/>
          <a:p>
            <a:r>
              <a:rPr lang="en-US" dirty="0"/>
              <a:t>Some </a:t>
            </a:r>
            <a:r>
              <a:rPr lang="en-US" dirty="0" smtClean="0"/>
              <a:t>GW </a:t>
            </a:r>
            <a:r>
              <a:rPr lang="en-US" dirty="0"/>
              <a:t>Perspectives </a:t>
            </a:r>
            <a:r>
              <a:rPr lang="en-US" dirty="0" smtClean="0"/>
              <a:t>on Research, Teaching, and Service Activities toward Ending </a:t>
            </a:r>
            <a:r>
              <a:rPr lang="en-US" dirty="0"/>
              <a:t>Global </a:t>
            </a:r>
            <a:r>
              <a:rPr lang="en-US" dirty="0" smtClean="0"/>
              <a:t>Poverty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325" y="3886200"/>
            <a:ext cx="6877645" cy="1752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Forum Presentation at “</a:t>
            </a:r>
            <a:r>
              <a:rPr lang="en-US" dirty="0"/>
              <a:t>USAID and GW Discuss Ending Extreme </a:t>
            </a:r>
            <a:r>
              <a:rPr lang="en-US" dirty="0" smtClean="0"/>
              <a:t>Poverty” </a:t>
            </a:r>
          </a:p>
          <a:p>
            <a:pPr lvl="0"/>
            <a:r>
              <a:rPr lang="en-US" dirty="0" smtClean="0"/>
              <a:t>Stephen C. Smith</a:t>
            </a:r>
          </a:p>
          <a:p>
            <a:pPr lvl="0"/>
            <a:r>
              <a:rPr lang="en-US" dirty="0" smtClean="0"/>
              <a:t>January </a:t>
            </a:r>
            <a:r>
              <a:rPr lang="en-US" dirty="0"/>
              <a:t>27,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5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76" y="120952"/>
            <a:ext cx="8788167" cy="532191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/>
              <a:t>A Perspective on Addressing Global Poverty at GW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76" y="979714"/>
            <a:ext cx="8788167" cy="5600096"/>
          </a:xfrm>
        </p:spPr>
        <p:txBody>
          <a:bodyPr>
            <a:noAutofit/>
          </a:bodyPr>
          <a:lstStyle/>
          <a:p>
            <a:r>
              <a:rPr lang="en-US" sz="2200" dirty="0" smtClean="0"/>
              <a:t>Teaching – on poverty within its development context, at all levels</a:t>
            </a:r>
          </a:p>
          <a:p>
            <a:r>
              <a:rPr lang="en-US" sz="2200" dirty="0" smtClean="0"/>
              <a:t>Service – many faculty and students are personally engaged</a:t>
            </a:r>
          </a:p>
          <a:p>
            <a:r>
              <a:rPr lang="en-US" sz="2200" dirty="0" smtClean="0"/>
              <a:t>Research – on foundations of poverty studies:</a:t>
            </a:r>
          </a:p>
          <a:p>
            <a:pPr lvl="1"/>
            <a:r>
              <a:rPr lang="en-US" sz="1800" dirty="0"/>
              <a:t>Theory, with a focus on careful, rigorous poverty measurement</a:t>
            </a:r>
          </a:p>
          <a:p>
            <a:pPr lvl="1"/>
            <a:r>
              <a:rPr lang="en-US" sz="1800" dirty="0" smtClean="0"/>
              <a:t>Often building </a:t>
            </a:r>
            <a:r>
              <a:rPr lang="en-US" sz="1800" dirty="0"/>
              <a:t>on </a:t>
            </a:r>
            <a:r>
              <a:rPr lang="en-US" sz="1800" dirty="0" smtClean="0"/>
              <a:t>foundations of </a:t>
            </a:r>
            <a:r>
              <a:rPr lang="en-US" sz="1800" dirty="0" err="1" smtClean="0"/>
              <a:t>Amartya</a:t>
            </a:r>
            <a:r>
              <a:rPr lang="en-US" sz="1800" dirty="0" smtClean="0"/>
              <a:t> </a:t>
            </a:r>
            <a:r>
              <a:rPr lang="en-US" sz="1800" dirty="0" err="1" smtClean="0"/>
              <a:t>Sen’s</a:t>
            </a:r>
            <a:r>
              <a:rPr lang="en-US" sz="1800" dirty="0" smtClean="0"/>
              <a:t> capability to function approach </a:t>
            </a:r>
          </a:p>
          <a:p>
            <a:pPr lvl="1"/>
            <a:r>
              <a:rPr lang="en-US" sz="1800" dirty="0" smtClean="0"/>
              <a:t>Also part of what leads many at GW to take a multidimensional poverty approach</a:t>
            </a:r>
          </a:p>
          <a:p>
            <a:r>
              <a:rPr lang="en-US" sz="2200" dirty="0"/>
              <a:t>Research – </a:t>
            </a:r>
            <a:r>
              <a:rPr lang="en-US" sz="2200" dirty="0" smtClean="0"/>
              <a:t>on </a:t>
            </a:r>
            <a:r>
              <a:rPr lang="en-US" sz="2200" dirty="0"/>
              <a:t>systematic measurement </a:t>
            </a:r>
            <a:r>
              <a:rPr lang="en-US" sz="2200" dirty="0" smtClean="0"/>
              <a:t>of poverty </a:t>
            </a:r>
          </a:p>
          <a:p>
            <a:pPr lvl="1"/>
            <a:r>
              <a:rPr lang="en-US" sz="1800" dirty="0" smtClean="0"/>
              <a:t>Now-standard measures created by Sabina </a:t>
            </a:r>
            <a:r>
              <a:rPr lang="en-US" sz="1800" dirty="0" err="1" smtClean="0"/>
              <a:t>Alkire</a:t>
            </a:r>
            <a:r>
              <a:rPr lang="en-US" sz="1800" dirty="0" smtClean="0"/>
              <a:t> and James Foster</a:t>
            </a:r>
          </a:p>
          <a:p>
            <a:pPr lvl="1"/>
            <a:r>
              <a:rPr lang="en-US" sz="1800" dirty="0" smtClean="0"/>
              <a:t>Identifying and addressing other limitations in poverty measurement</a:t>
            </a:r>
          </a:p>
          <a:p>
            <a:r>
              <a:rPr lang="en-US" sz="2200" dirty="0"/>
              <a:t>Research – on </a:t>
            </a:r>
            <a:r>
              <a:rPr lang="en-US" sz="2200" dirty="0" smtClean="0"/>
              <a:t>ultra-poverty: Measurement, policy, and programs for those significantly more deprived than standard </a:t>
            </a:r>
            <a:r>
              <a:rPr lang="en-US" sz="2200" dirty="0"/>
              <a:t>extreme </a:t>
            </a:r>
            <a:r>
              <a:rPr lang="en-US" sz="2200" dirty="0" smtClean="0"/>
              <a:t>poverty cutoffs</a:t>
            </a:r>
          </a:p>
          <a:p>
            <a:r>
              <a:rPr lang="en-US" sz="2200" dirty="0" smtClean="0"/>
              <a:t>Research on poverty program design </a:t>
            </a:r>
            <a:r>
              <a:rPr lang="en-US" sz="2200" dirty="0"/>
              <a:t>and </a:t>
            </a:r>
            <a:r>
              <a:rPr lang="en-US" sz="2200" dirty="0" smtClean="0"/>
              <a:t>impact –  </a:t>
            </a:r>
            <a:r>
              <a:rPr lang="en-US" sz="2200" dirty="0"/>
              <a:t>focus on innovative programs aimed at </a:t>
            </a:r>
            <a:r>
              <a:rPr lang="en-US" sz="2200" dirty="0" smtClean="0"/>
              <a:t>poorest</a:t>
            </a:r>
            <a:r>
              <a:rPr lang="en-US" sz="2200" dirty="0"/>
              <a:t>, and </a:t>
            </a:r>
            <a:r>
              <a:rPr lang="en-US" sz="2200" dirty="0" smtClean="0"/>
              <a:t>new methods </a:t>
            </a:r>
            <a:r>
              <a:rPr lang="en-US" sz="2200" dirty="0"/>
              <a:t>and tools </a:t>
            </a:r>
            <a:r>
              <a:rPr lang="en-US" sz="2200" dirty="0" smtClean="0"/>
              <a:t>to fill gaps</a:t>
            </a:r>
            <a:endParaRPr lang="en-US" sz="2200" dirty="0"/>
          </a:p>
          <a:p>
            <a:r>
              <a:rPr lang="en-US" sz="2200" dirty="0" smtClean="0"/>
              <a:t>Research methods to follow the (big) questions asked</a:t>
            </a:r>
          </a:p>
        </p:txBody>
      </p:sp>
    </p:spTree>
    <p:extLst>
      <p:ext uri="{BB962C8B-B14F-4D97-AF65-F5344CB8AC3E}">
        <p14:creationId xmlns:p14="http://schemas.microsoft.com/office/powerpoint/2010/main" val="43895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Perspective that Extreme Poverty is Inherently Multidimensional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1790095"/>
            <a:ext cx="8841618" cy="4801810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/>
              <a:t>Amartya</a:t>
            </a:r>
            <a:r>
              <a:rPr lang="en-US" sz="2400" dirty="0" smtClean="0"/>
              <a:t> </a:t>
            </a:r>
            <a:r>
              <a:rPr lang="en-US" sz="2400" dirty="0" err="1"/>
              <a:t>Sen’s</a:t>
            </a:r>
            <a:r>
              <a:rPr lang="en-US" sz="2400" dirty="0"/>
              <a:t> capability to function approach </a:t>
            </a:r>
            <a:r>
              <a:rPr lang="en-US" sz="2400" dirty="0" smtClean="0"/>
              <a:t>– a basic framework for </a:t>
            </a:r>
            <a:r>
              <a:rPr lang="en-US" sz="2400" dirty="0"/>
              <a:t>poverty </a:t>
            </a:r>
            <a:r>
              <a:rPr lang="en-US" sz="2400" dirty="0" smtClean="0"/>
              <a:t>research on which many at GW often build</a:t>
            </a:r>
          </a:p>
          <a:p>
            <a:r>
              <a:rPr lang="en-US" sz="2400" dirty="0" smtClean="0"/>
              <a:t>Multidimensional foundations of freedom of choice e.g. education</a:t>
            </a:r>
            <a:endParaRPr lang="en-US" sz="2400" dirty="0"/>
          </a:p>
          <a:p>
            <a:r>
              <a:rPr lang="en-US" sz="2400" dirty="0" smtClean="0"/>
              <a:t>The capabilities perspective informs interest </a:t>
            </a:r>
            <a:r>
              <a:rPr lang="en-US" sz="2400" dirty="0"/>
              <a:t>in working across disciplines</a:t>
            </a:r>
          </a:p>
          <a:p>
            <a:r>
              <a:rPr lang="en-US" sz="2400" dirty="0"/>
              <a:t>Also leads many </a:t>
            </a:r>
            <a:r>
              <a:rPr lang="en-US" sz="2400" dirty="0" smtClean="0"/>
              <a:t>at </a:t>
            </a:r>
            <a:r>
              <a:rPr lang="en-US" sz="2400" dirty="0"/>
              <a:t>GW to take a multidimensional poverty </a:t>
            </a:r>
            <a:r>
              <a:rPr lang="en-US" sz="2400" dirty="0" smtClean="0"/>
              <a:t>approach: </a:t>
            </a:r>
            <a:endParaRPr lang="en-US" sz="2400" dirty="0"/>
          </a:p>
          <a:p>
            <a:r>
              <a:rPr lang="en-US" sz="2400" dirty="0"/>
              <a:t>Poverty is more than lack of income; multidimensional analysis is not just a </a:t>
            </a:r>
            <a:r>
              <a:rPr lang="en-US" sz="2400" dirty="0" smtClean="0"/>
              <a:t>“</a:t>
            </a:r>
            <a:r>
              <a:rPr lang="en-US" sz="2400" dirty="0"/>
              <a:t>proxy” for imperfectly measured income or consumption </a:t>
            </a:r>
          </a:p>
          <a:p>
            <a:r>
              <a:rPr lang="en-US" sz="2400" dirty="0"/>
              <a:t>Multidimensional poverty concepts and systematic measurement </a:t>
            </a:r>
          </a:p>
          <a:p>
            <a:r>
              <a:rPr lang="en-US" sz="2400" dirty="0"/>
              <a:t>Now-standard measures created by Sabina </a:t>
            </a:r>
            <a:r>
              <a:rPr lang="en-US" sz="2400" dirty="0" err="1"/>
              <a:t>Alkire</a:t>
            </a:r>
            <a:r>
              <a:rPr lang="en-US" sz="2400" dirty="0"/>
              <a:t> and James Foster</a:t>
            </a:r>
          </a:p>
          <a:p>
            <a:r>
              <a:rPr lang="en-US" sz="2400" dirty="0" smtClean="0"/>
              <a:t>Identifying, addressing limitations </a:t>
            </a:r>
            <a:r>
              <a:rPr lang="en-US" sz="2400" dirty="0"/>
              <a:t>in poverty </a:t>
            </a:r>
            <a:r>
              <a:rPr lang="en-US" sz="2400" dirty="0" smtClean="0"/>
              <a:t>measurement and analysis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437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76" y="138324"/>
            <a:ext cx="8788167" cy="691616"/>
          </a:xfrm>
        </p:spPr>
        <p:txBody>
          <a:bodyPr>
            <a:noAutofit/>
          </a:bodyPr>
          <a:lstStyle/>
          <a:p>
            <a:r>
              <a:rPr lang="en-US" sz="4000" u="sng" dirty="0" smtClean="0"/>
              <a:t>Foundations of Poverty Measurement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76" y="980837"/>
            <a:ext cx="8788167" cy="553292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Poverty Theory – </a:t>
            </a:r>
            <a:r>
              <a:rPr lang="en-US" dirty="0"/>
              <a:t>F</a:t>
            </a:r>
            <a:r>
              <a:rPr lang="en-US" dirty="0" smtClean="0"/>
              <a:t>ocus on getting the measurement right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 smtClean="0"/>
              <a:t>widely used income poverty measures (FGT</a:t>
            </a:r>
            <a:r>
              <a:rPr lang="en-US" dirty="0"/>
              <a:t>): James </a:t>
            </a:r>
            <a:r>
              <a:rPr lang="en-US" dirty="0" smtClean="0"/>
              <a:t>Foster</a:t>
            </a:r>
            <a:r>
              <a:rPr lang="en-US" dirty="0"/>
              <a:t> </a:t>
            </a:r>
            <a:r>
              <a:rPr lang="en-US" dirty="0" smtClean="0"/>
              <a:t>(with Greer and </a:t>
            </a:r>
            <a:r>
              <a:rPr lang="en-US" dirty="0" err="1" smtClean="0"/>
              <a:t>Thorbecke</a:t>
            </a:r>
            <a:r>
              <a:rPr lang="en-US" dirty="0" smtClean="0"/>
              <a:t>) </a:t>
            </a:r>
            <a:endParaRPr lang="en-US" dirty="0" smtClean="0"/>
          </a:p>
          <a:p>
            <a:pPr lvl="1"/>
            <a:r>
              <a:rPr lang="en-US" dirty="0" smtClean="0"/>
              <a:t>Current research at GW: Person Equivalent </a:t>
            </a:r>
            <a:r>
              <a:rPr lang="en-US" dirty="0"/>
              <a:t>H</a:t>
            </a:r>
            <a:r>
              <a:rPr lang="en-US" dirty="0" smtClean="0"/>
              <a:t>eadcount </a:t>
            </a:r>
            <a:r>
              <a:rPr lang="en-US" dirty="0"/>
              <a:t>Measures of </a:t>
            </a:r>
            <a:r>
              <a:rPr lang="en-US" dirty="0" smtClean="0"/>
              <a:t>Poverty</a:t>
            </a:r>
            <a:r>
              <a:rPr lang="en-US" dirty="0"/>
              <a:t> </a:t>
            </a:r>
            <a:r>
              <a:rPr lang="en-US" dirty="0" smtClean="0"/>
              <a:t>(Tony </a:t>
            </a:r>
            <a:r>
              <a:rPr lang="en-US" dirty="0" err="1"/>
              <a:t>Castleman</a:t>
            </a:r>
            <a:r>
              <a:rPr lang="en-US" dirty="0"/>
              <a:t>, James Foster, and Stephen C. </a:t>
            </a:r>
            <a:r>
              <a:rPr lang="en-US" dirty="0" smtClean="0"/>
              <a:t>Smith) </a:t>
            </a:r>
          </a:p>
          <a:p>
            <a:r>
              <a:rPr lang="en-US" dirty="0" smtClean="0"/>
              <a:t>Multidimensional </a:t>
            </a:r>
            <a:r>
              <a:rPr lang="en-US" dirty="0" smtClean="0"/>
              <a:t>(MD) measurement </a:t>
            </a:r>
          </a:p>
          <a:p>
            <a:pPr lvl="1"/>
            <a:r>
              <a:rPr lang="en-US" dirty="0" smtClean="0"/>
              <a:t>Poverty </a:t>
            </a:r>
            <a:r>
              <a:rPr lang="en-US" dirty="0"/>
              <a:t>is not just income – and MD analysis is not just a proxy for </a:t>
            </a:r>
            <a:r>
              <a:rPr lang="en-US" dirty="0" smtClean="0"/>
              <a:t>income</a:t>
            </a:r>
            <a:endParaRPr lang="en-US" dirty="0"/>
          </a:p>
          <a:p>
            <a:pPr lvl="1"/>
            <a:r>
              <a:rPr lang="en-US" dirty="0" smtClean="0"/>
              <a:t>Now-standard measures created by Sabina </a:t>
            </a:r>
            <a:r>
              <a:rPr lang="en-US" dirty="0" err="1" smtClean="0"/>
              <a:t>Alkire</a:t>
            </a:r>
            <a:r>
              <a:rPr lang="en-US" dirty="0" smtClean="0"/>
              <a:t> and James Foster</a:t>
            </a:r>
          </a:p>
          <a:p>
            <a:pPr lvl="1"/>
            <a:r>
              <a:rPr lang="en-US" dirty="0" smtClean="0"/>
              <a:t>Comparative global measures; and country-specific measures for local purposes</a:t>
            </a:r>
          </a:p>
          <a:p>
            <a:r>
              <a:rPr lang="en-US" dirty="0"/>
              <a:t>Identifying and addressing other </a:t>
            </a:r>
            <a:r>
              <a:rPr lang="en-US" dirty="0" smtClean="0"/>
              <a:t>limitations in poverty measurement</a:t>
            </a:r>
          </a:p>
          <a:p>
            <a:pPr lvl="1"/>
            <a:r>
              <a:rPr lang="en-US" dirty="0"/>
              <a:t>Creating new measures where lacking, </a:t>
            </a:r>
            <a:r>
              <a:rPr lang="en-US" dirty="0" smtClean="0"/>
              <a:t>improving measures </a:t>
            </a:r>
            <a:r>
              <a:rPr lang="en-US" dirty="0"/>
              <a:t>where needed</a:t>
            </a:r>
          </a:p>
          <a:p>
            <a:pPr lvl="1"/>
            <a:r>
              <a:rPr lang="en-US" dirty="0" smtClean="0"/>
              <a:t>Expanding what gets measured </a:t>
            </a:r>
            <a:r>
              <a:rPr lang="en-US" dirty="0" smtClean="0"/>
              <a:t>- with </a:t>
            </a:r>
            <a:r>
              <a:rPr lang="en-US" dirty="0" smtClean="0"/>
              <a:t>careful focus on </a:t>
            </a:r>
            <a:r>
              <a:rPr lang="en-US" i="1" dirty="0" smtClean="0"/>
              <a:t>how</a:t>
            </a:r>
            <a:r>
              <a:rPr lang="en-US" dirty="0" smtClean="0"/>
              <a:t> it gets measured </a:t>
            </a:r>
          </a:p>
          <a:p>
            <a:pPr lvl="1"/>
            <a:r>
              <a:rPr lang="en-US" dirty="0" smtClean="0"/>
              <a:t>Developing measures that have important conceptual properties</a:t>
            </a:r>
          </a:p>
          <a:p>
            <a:pPr lvl="1"/>
            <a:r>
              <a:rPr lang="en-US" dirty="0" smtClean="0"/>
              <a:t>Measures that can be </a:t>
            </a:r>
            <a:r>
              <a:rPr lang="en-US" dirty="0" smtClean="0"/>
              <a:t>used in ways most beneficial for policymakers </a:t>
            </a:r>
            <a:endParaRPr lang="en-US" dirty="0" smtClean="0"/>
          </a:p>
          <a:p>
            <a:pPr lvl="1"/>
            <a:r>
              <a:rPr lang="en-US" dirty="0" smtClean="0"/>
              <a:t>Examples: health systems; educational quality</a:t>
            </a:r>
          </a:p>
          <a:p>
            <a:pPr lvl="1"/>
            <a:r>
              <a:rPr lang="en-US" dirty="0" smtClean="0"/>
              <a:t>Measurement </a:t>
            </a:r>
            <a:r>
              <a:rPr lang="en-US" dirty="0" smtClean="0"/>
              <a:t>of ultra-poverty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5669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Ultra-poverty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05" y="1173238"/>
            <a:ext cx="8660190" cy="5327951"/>
          </a:xfrm>
        </p:spPr>
        <p:txBody>
          <a:bodyPr>
            <a:noAutofit/>
          </a:bodyPr>
          <a:lstStyle/>
          <a:p>
            <a:r>
              <a:rPr lang="en-US" sz="2400" dirty="0" smtClean="0"/>
              <a:t>Ultra-poverty associated with four </a:t>
            </a:r>
            <a:r>
              <a:rPr lang="en-US" sz="2400" dirty="0"/>
              <a:t>features – </a:t>
            </a:r>
          </a:p>
          <a:p>
            <a:r>
              <a:rPr lang="en-US" sz="2400" dirty="0" smtClean="0"/>
              <a:t>1. Very </a:t>
            </a:r>
            <a:r>
              <a:rPr lang="en-US" sz="2400" dirty="0"/>
              <a:t>low </a:t>
            </a:r>
            <a:r>
              <a:rPr lang="en-US" sz="2400" dirty="0" smtClean="0"/>
              <a:t>income (e.g. half the extreme poverty line) </a:t>
            </a:r>
          </a:p>
          <a:p>
            <a:r>
              <a:rPr lang="en-US" sz="2400" dirty="0" smtClean="0"/>
              <a:t>2. Multidimensional </a:t>
            </a:r>
            <a:r>
              <a:rPr lang="en-US" sz="2400" dirty="0" smtClean="0"/>
              <a:t>(beyond some </a:t>
            </a:r>
            <a:r>
              <a:rPr lang="en-US" sz="2400" dirty="0" smtClean="0"/>
              <a:t>point, </a:t>
            </a:r>
            <a:r>
              <a:rPr lang="en-US" sz="2400" dirty="0" smtClean="0"/>
              <a:t>dimensions </a:t>
            </a:r>
            <a:r>
              <a:rPr lang="en-US" sz="2400" dirty="0" smtClean="0"/>
              <a:t>such as health and education act </a:t>
            </a:r>
            <a:r>
              <a:rPr lang="en-US" sz="2400" dirty="0" smtClean="0"/>
              <a:t>as complements, not serving as substitutes</a:t>
            </a:r>
            <a:r>
              <a:rPr lang="en-US" sz="2400" dirty="0" smtClean="0"/>
              <a:t>); Again</a:t>
            </a:r>
            <a:r>
              <a:rPr lang="en-US" sz="2400" dirty="0" smtClean="0"/>
              <a:t>: cash alone may </a:t>
            </a:r>
            <a:r>
              <a:rPr lang="en-US" sz="2400" dirty="0"/>
              <a:t>not solve ultra-poverty</a:t>
            </a:r>
            <a:endParaRPr lang="en-US" sz="2400" dirty="0" smtClean="0"/>
          </a:p>
          <a:p>
            <a:r>
              <a:rPr lang="en-US" sz="2400" dirty="0" smtClean="0"/>
              <a:t>3. Geographically </a:t>
            </a:r>
            <a:r>
              <a:rPr lang="en-US" sz="2400" dirty="0" smtClean="0"/>
              <a:t>concentrated </a:t>
            </a:r>
          </a:p>
          <a:p>
            <a:r>
              <a:rPr lang="en-US" sz="2400" dirty="0" smtClean="0"/>
              <a:t>4. Chronic </a:t>
            </a:r>
            <a:r>
              <a:rPr lang="en-US" sz="2400" dirty="0" smtClean="0"/>
              <a:t>– which </a:t>
            </a:r>
            <a:r>
              <a:rPr lang="en-US" sz="2400" i="1" dirty="0" smtClean="0"/>
              <a:t>may</a:t>
            </a:r>
            <a:r>
              <a:rPr lang="en-US" sz="2400" dirty="0" smtClean="0"/>
              <a:t> be connected to (possibly multidimensional) poverty traps </a:t>
            </a:r>
          </a:p>
          <a:p>
            <a:r>
              <a:rPr lang="en-US" sz="2400" dirty="0" smtClean="0"/>
              <a:t>At GW, a considerable focus </a:t>
            </a:r>
            <a:r>
              <a:rPr lang="en-US" sz="2400" dirty="0"/>
              <a:t>on measurement, policy, </a:t>
            </a:r>
            <a:r>
              <a:rPr lang="en-US" sz="2400" dirty="0" smtClean="0"/>
              <a:t>and programs </a:t>
            </a:r>
            <a:r>
              <a:rPr lang="en-US" sz="2400" dirty="0"/>
              <a:t>for those significantly more deprived than standard extreme poverty </a:t>
            </a:r>
            <a:r>
              <a:rPr lang="en-US" sz="2400" dirty="0" smtClean="0"/>
              <a:t>cutoffs</a:t>
            </a:r>
          </a:p>
          <a:p>
            <a:r>
              <a:rPr lang="en-US" sz="2400" dirty="0" smtClean="0"/>
              <a:t>Example: New measures of ultra-poverty</a:t>
            </a:r>
            <a:endParaRPr lang="en-US" sz="2400" dirty="0" smtClean="0"/>
          </a:p>
          <a:p>
            <a:r>
              <a:rPr lang="en-US" sz="2400" dirty="0" smtClean="0"/>
              <a:t>Example: Multidimensional targeting and evaluation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955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076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Orientation of Research and Service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762" y="1221620"/>
            <a:ext cx="8515048" cy="490454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significant breadth of research on, or work with, </a:t>
            </a:r>
            <a:r>
              <a:rPr lang="en-US" dirty="0"/>
              <a:t>programs with these features:</a:t>
            </a:r>
          </a:p>
          <a:p>
            <a:pPr lvl="1"/>
            <a:r>
              <a:rPr lang="en-US" dirty="0"/>
              <a:t>Major development transformation questions (e.g. key role of infrastructure and urbanization in Africa (Remi Jedwab)</a:t>
            </a:r>
          </a:p>
          <a:p>
            <a:pPr lvl="1"/>
            <a:r>
              <a:rPr lang="en-US" dirty="0"/>
              <a:t>Addresses big questions, e.g. “cash </a:t>
            </a:r>
            <a:r>
              <a:rPr lang="en-US" dirty="0" err="1"/>
              <a:t>vs</a:t>
            </a:r>
            <a:r>
              <a:rPr lang="en-US" dirty="0"/>
              <a:t> conditions” (Sarah Baird)</a:t>
            </a:r>
          </a:p>
          <a:p>
            <a:pPr lvl="1"/>
            <a:r>
              <a:rPr lang="en-US" dirty="0" smtClean="0"/>
              <a:t>Directed </a:t>
            </a:r>
            <a:r>
              <a:rPr lang="en-US" dirty="0"/>
              <a:t>toward </a:t>
            </a:r>
            <a:r>
              <a:rPr lang="en-US" dirty="0" smtClean="0"/>
              <a:t>ultra-poor, e.g. smallholder women farmers in such countries as Uganda and </a:t>
            </a:r>
            <a:r>
              <a:rPr lang="en-US" dirty="0" smtClean="0"/>
              <a:t>Senegal (Fishman and Smith – USAID funded research via BASIS program)</a:t>
            </a:r>
            <a:endParaRPr lang="en-US" dirty="0" smtClean="0"/>
          </a:p>
          <a:p>
            <a:pPr lvl="1"/>
            <a:r>
              <a:rPr lang="en-US" dirty="0" smtClean="0"/>
              <a:t>Focus on key constraints on which improvement otherwise slow at best, e.g. environmental deterioration </a:t>
            </a:r>
            <a:r>
              <a:rPr lang="en-US" dirty="0" smtClean="0"/>
              <a:t>(Smith)</a:t>
            </a:r>
            <a:endParaRPr lang="en-US" dirty="0"/>
          </a:p>
          <a:p>
            <a:pPr lvl="1"/>
            <a:r>
              <a:rPr lang="en-US" dirty="0"/>
              <a:t>Address possibility of poverty </a:t>
            </a:r>
            <a:r>
              <a:rPr lang="en-US" dirty="0" smtClean="0"/>
              <a:t>traps (</a:t>
            </a:r>
            <a:r>
              <a:rPr lang="en-US" dirty="0" err="1" smtClean="0"/>
              <a:t>Kwak</a:t>
            </a:r>
            <a:r>
              <a:rPr lang="en-US" dirty="0" smtClean="0"/>
              <a:t> and Smith)</a:t>
            </a:r>
            <a:endParaRPr lang="en-US" dirty="0"/>
          </a:p>
          <a:p>
            <a:pPr lvl="1"/>
            <a:r>
              <a:rPr lang="en-US" dirty="0"/>
              <a:t>Multidimensional </a:t>
            </a:r>
            <a:r>
              <a:rPr lang="en-US" dirty="0" smtClean="0"/>
              <a:t>programs in response to multidimensional problems of </a:t>
            </a:r>
            <a:r>
              <a:rPr lang="en-US" dirty="0" smtClean="0"/>
              <a:t>poverty (</a:t>
            </a:r>
            <a:r>
              <a:rPr lang="en-US" dirty="0" err="1" smtClean="0"/>
              <a:t>Robano</a:t>
            </a:r>
            <a:r>
              <a:rPr lang="en-US" dirty="0" smtClean="0"/>
              <a:t> and Smith)</a:t>
            </a:r>
            <a:endParaRPr lang="en-US" dirty="0"/>
          </a:p>
          <a:p>
            <a:r>
              <a:rPr lang="en-US" dirty="0" smtClean="0"/>
              <a:t>Government </a:t>
            </a:r>
            <a:r>
              <a:rPr lang="en-US" dirty="0" smtClean="0"/>
              <a:t>policy </a:t>
            </a:r>
          </a:p>
          <a:p>
            <a:r>
              <a:rPr lang="en-US" dirty="0" smtClean="0"/>
              <a:t>BRAC (and other NGO)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3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Degree Programs: Elliott BA, MA; Economics (notably the PhD program), Public Policy, Business, Public Health, Education </a:t>
            </a:r>
          </a:p>
          <a:p>
            <a:r>
              <a:rPr lang="en-US" dirty="0" smtClean="0"/>
              <a:t>Internships</a:t>
            </a:r>
          </a:p>
          <a:p>
            <a:r>
              <a:rPr lang="en-US" dirty="0"/>
              <a:t>Alternative spring break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6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9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8557</TotalTime>
  <Words>742</Words>
  <Application>Microsoft Macintosh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Some GW Perspectives on Research, Teaching, and Service Activities toward Ending Global Poverty</vt:lpstr>
      <vt:lpstr>A Perspective on Addressing Global Poverty at GW</vt:lpstr>
      <vt:lpstr>Perspective that Extreme Poverty is Inherently Multidimensional</vt:lpstr>
      <vt:lpstr>Foundations of Poverty Measurement</vt:lpstr>
      <vt:lpstr>Ultra-poverty</vt:lpstr>
      <vt:lpstr>Orientation of Research and Service</vt:lpstr>
      <vt:lpstr>Our Students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What’s the Economy For? (Not having seen the film…) </dc:title>
  <dc:creator>CCAS GWU</dc:creator>
  <cp:lastModifiedBy>CCAS GWU</cp:lastModifiedBy>
  <cp:revision>26</cp:revision>
  <dcterms:created xsi:type="dcterms:W3CDTF">2014-12-30T14:33:22Z</dcterms:created>
  <dcterms:modified xsi:type="dcterms:W3CDTF">2015-05-25T21:20:29Z</dcterms:modified>
</cp:coreProperties>
</file>